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sldIdLst>
    <p:sldId id="363" r:id="rId2"/>
    <p:sldId id="364" r:id="rId3"/>
    <p:sldId id="385" r:id="rId4"/>
    <p:sldId id="258" r:id="rId5"/>
    <p:sldId id="298" r:id="rId6"/>
    <p:sldId id="261" r:id="rId7"/>
    <p:sldId id="257" r:id="rId8"/>
    <p:sldId id="299" r:id="rId9"/>
    <p:sldId id="301" r:id="rId10"/>
    <p:sldId id="259" r:id="rId11"/>
    <p:sldId id="330" r:id="rId12"/>
    <p:sldId id="328" r:id="rId13"/>
    <p:sldId id="329" r:id="rId14"/>
    <p:sldId id="302" r:id="rId15"/>
    <p:sldId id="268" r:id="rId16"/>
    <p:sldId id="307" r:id="rId17"/>
    <p:sldId id="333" r:id="rId18"/>
    <p:sldId id="361" r:id="rId19"/>
    <p:sldId id="362" r:id="rId20"/>
    <p:sldId id="353" r:id="rId21"/>
    <p:sldId id="359" r:id="rId22"/>
    <p:sldId id="360" r:id="rId23"/>
    <p:sldId id="358" r:id="rId24"/>
    <p:sldId id="354" r:id="rId25"/>
    <p:sldId id="308" r:id="rId26"/>
    <p:sldId id="304" r:id="rId27"/>
    <p:sldId id="335" r:id="rId28"/>
    <p:sldId id="305" r:id="rId29"/>
    <p:sldId id="336" r:id="rId30"/>
    <p:sldId id="271" r:id="rId31"/>
    <p:sldId id="273" r:id="rId32"/>
    <p:sldId id="311" r:id="rId33"/>
    <p:sldId id="312" r:id="rId34"/>
    <p:sldId id="346" r:id="rId35"/>
    <p:sldId id="347" r:id="rId36"/>
    <p:sldId id="348" r:id="rId37"/>
    <p:sldId id="349" r:id="rId38"/>
    <p:sldId id="277" r:id="rId39"/>
    <p:sldId id="350" r:id="rId40"/>
    <p:sldId id="338" r:id="rId41"/>
    <p:sldId id="279" r:id="rId42"/>
    <p:sldId id="357" r:id="rId43"/>
    <p:sldId id="355" r:id="rId44"/>
    <p:sldId id="283" r:id="rId45"/>
    <p:sldId id="320" r:id="rId46"/>
    <p:sldId id="285" r:id="rId47"/>
    <p:sldId id="321" r:id="rId48"/>
    <p:sldId id="288" r:id="rId49"/>
    <p:sldId id="322" r:id="rId50"/>
    <p:sldId id="291" r:id="rId51"/>
    <p:sldId id="294" r:id="rId52"/>
    <p:sldId id="323"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64DD9"/>
    <a:srgbClr val="FF91C8"/>
    <a:srgbClr val="92D050"/>
    <a:srgbClr val="BDD7EE"/>
    <a:srgbClr val="A50021"/>
    <a:srgbClr val="7030A0"/>
    <a:srgbClr val="5B9BD5"/>
    <a:srgbClr val="D5A6DF"/>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18" autoAdjust="0"/>
    <p:restoredTop sz="88160" autoAdjust="0"/>
  </p:normalViewPr>
  <p:slideViewPr>
    <p:cSldViewPr snapToGrid="0">
      <p:cViewPr varScale="1">
        <p:scale>
          <a:sx n="100" d="100"/>
          <a:sy n="100" d="100"/>
        </p:scale>
        <p:origin x="15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6</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38</a:t>
            </a:fld>
            <a:endParaRPr lang="zh-CN" altLang="en-US"/>
          </a:p>
        </p:txBody>
      </p:sp>
    </p:spTree>
    <p:extLst>
      <p:ext uri="{BB962C8B-B14F-4D97-AF65-F5344CB8AC3E}">
        <p14:creationId xmlns:p14="http://schemas.microsoft.com/office/powerpoint/2010/main" val="3071669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43</a:t>
            </a:fld>
            <a:endParaRPr lang="zh-CN" altLang="en-US"/>
          </a:p>
        </p:txBody>
      </p:sp>
    </p:spTree>
    <p:extLst>
      <p:ext uri="{BB962C8B-B14F-4D97-AF65-F5344CB8AC3E}">
        <p14:creationId xmlns:p14="http://schemas.microsoft.com/office/powerpoint/2010/main" val="109722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44</a:t>
            </a:fld>
            <a:endParaRPr lang="zh-CN" altLang="en-US"/>
          </a:p>
        </p:txBody>
      </p:sp>
    </p:spTree>
    <p:extLst>
      <p:ext uri="{BB962C8B-B14F-4D97-AF65-F5344CB8AC3E}">
        <p14:creationId xmlns:p14="http://schemas.microsoft.com/office/powerpoint/2010/main" val="383617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“我发现我的内心到处都是空虚，怎么办</a:t>
            </a:r>
            <a:r>
              <a:rPr lang="en-US" altLang="zh-CN" dirty="0"/>
              <a:t>?”</a:t>
            </a:r>
          </a:p>
          <a:p>
            <a:r>
              <a:rPr lang="zh-CN" altLang="en-US" dirty="0"/>
              <a:t>禅师说：“一块破烂不堪的布，剪下其中的一小块，不也是完好无缺的么？”</a:t>
            </a:r>
            <a:endParaRPr lang="en-US" altLang="zh-CN" dirty="0"/>
          </a:p>
          <a:p>
            <a:r>
              <a:rPr lang="zh-CN" altLang="en-US" dirty="0"/>
              <a:t>青年默默地掏出了一块谢尔宾斯基地毯。</a:t>
            </a:r>
            <a:endParaRPr lang="en-US" altLang="zh-CN" dirty="0"/>
          </a:p>
          <a:p>
            <a:r>
              <a:rPr lang="zh-CN" altLang="en-US" dirty="0"/>
              <a:t>（谢尔宾斯基地毯具有自相似性，它和它本身的一部分完全相似。减掉一块会破坏自相似性</a:t>
            </a:r>
            <a:r>
              <a:rPr lang="zh-CN" altLang="en-US"/>
              <a:t>。）</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14</a:t>
            </a:fld>
            <a:endParaRPr lang="zh-CN" altLang="en-US"/>
          </a:p>
        </p:txBody>
      </p:sp>
    </p:spTree>
    <p:extLst>
      <p:ext uri="{BB962C8B-B14F-4D97-AF65-F5344CB8AC3E}">
        <p14:creationId xmlns:p14="http://schemas.microsoft.com/office/powerpoint/2010/main" val="304637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15</a:t>
            </a:fld>
            <a:endParaRPr lang="zh-CN" altLang="en-US"/>
          </a:p>
        </p:txBody>
      </p:sp>
    </p:spTree>
    <p:extLst>
      <p:ext uri="{BB962C8B-B14F-4D97-AF65-F5344CB8AC3E}">
        <p14:creationId xmlns:p14="http://schemas.microsoft.com/office/powerpoint/2010/main" val="193296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18</a:t>
            </a:fld>
            <a:endParaRPr lang="zh-CN" altLang="en-US"/>
          </a:p>
        </p:txBody>
      </p:sp>
    </p:spTree>
    <p:extLst>
      <p:ext uri="{BB962C8B-B14F-4D97-AF65-F5344CB8AC3E}">
        <p14:creationId xmlns:p14="http://schemas.microsoft.com/office/powerpoint/2010/main" val="31122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19</a:t>
            </a:fld>
            <a:endParaRPr lang="zh-CN" altLang="en-US"/>
          </a:p>
        </p:txBody>
      </p:sp>
    </p:spTree>
    <p:extLst>
      <p:ext uri="{BB962C8B-B14F-4D97-AF65-F5344CB8AC3E}">
        <p14:creationId xmlns:p14="http://schemas.microsoft.com/office/powerpoint/2010/main" val="40531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20</a:t>
            </a:fld>
            <a:endParaRPr lang="zh-CN" altLang="en-US"/>
          </a:p>
        </p:txBody>
      </p:sp>
    </p:spTree>
    <p:extLst>
      <p:ext uri="{BB962C8B-B14F-4D97-AF65-F5344CB8AC3E}">
        <p14:creationId xmlns:p14="http://schemas.microsoft.com/office/powerpoint/2010/main" val="201127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24</a:t>
            </a:fld>
            <a:endParaRPr lang="zh-CN" altLang="en-US"/>
          </a:p>
        </p:txBody>
      </p:sp>
    </p:spTree>
    <p:extLst>
      <p:ext uri="{BB962C8B-B14F-4D97-AF65-F5344CB8AC3E}">
        <p14:creationId xmlns:p14="http://schemas.microsoft.com/office/powerpoint/2010/main" val="202034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28</a:t>
            </a:fld>
            <a:endParaRPr lang="zh-CN" altLang="en-US"/>
          </a:p>
        </p:txBody>
      </p:sp>
    </p:spTree>
    <p:extLst>
      <p:ext uri="{BB962C8B-B14F-4D97-AF65-F5344CB8AC3E}">
        <p14:creationId xmlns:p14="http://schemas.microsoft.com/office/powerpoint/2010/main" val="1677652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30</a:t>
            </a:fld>
            <a:endParaRPr lang="zh-CN" altLang="en-US"/>
          </a:p>
        </p:txBody>
      </p:sp>
    </p:spTree>
    <p:extLst>
      <p:ext uri="{BB962C8B-B14F-4D97-AF65-F5344CB8AC3E}">
        <p14:creationId xmlns:p14="http://schemas.microsoft.com/office/powerpoint/2010/main" val="161652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E93B95-C703-CD4C-B49F-E1CD62379AD1}" type="datetime1">
              <a:rPr lang="en-US" altLang="zh-CN" smtClean="0"/>
              <a:t>9/9/2024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A81147-639A-1645-AB65-BD692A4B0E54}" type="datetime1">
              <a:rPr lang="en-US" altLang="zh-CN" smtClean="0"/>
              <a:t>9/9/2024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DA74F4-7A2A-464D-AD92-27658FAA9AEC}" type="datetime1">
              <a:rPr lang="en-US" altLang="zh-CN" smtClean="0"/>
              <a:t>9/9/2024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D698B4-4B2D-654A-B790-9D28830F66D1}" type="datetime1">
              <a:rPr lang="en-US" altLang="zh-CN" smtClean="0"/>
              <a:t>9/9/2024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CC563D-8133-5F4C-88A4-D8B7B49EC82F}" type="datetime1">
              <a:rPr lang="en-US" altLang="zh-CN" smtClean="0"/>
              <a:t>9/9/2024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2F789E-5532-C44B-BE37-3720379333A3}" type="datetime1">
              <a:rPr lang="en-US" altLang="zh-CN" smtClean="0"/>
              <a:t>9/9/2024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C4CE90-35DF-714E-A54B-1616793996EF}" type="datetime1">
              <a:rPr lang="en-US" altLang="zh-CN" smtClean="0"/>
              <a:t>9/9/2024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CB29BE-C124-6E4B-9540-86B6226EA005}" type="datetime1">
              <a:rPr lang="en-US" altLang="zh-CN" smtClean="0"/>
              <a:t>9/9/2024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4D0E-4541-D041-AAF9-9DC55280BABC}" type="datetime1">
              <a:rPr lang="en-US" altLang="zh-CN" smtClean="0"/>
              <a:t>9/9/2024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8121E4-0B7D-5B4D-A93A-4D6BDC0EFBD5}" type="datetime1">
              <a:rPr lang="en-US" altLang="zh-CN" smtClean="0"/>
              <a:t>9/9/2024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8477D0-6F70-944E-B052-F3A5D9F888C2}" type="datetime1">
              <a:rPr lang="en-US" altLang="zh-CN" smtClean="0"/>
              <a:t>9/9/2024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783800F-2EDC-054D-B04D-A89CE5DA3858}" type="datetime1">
              <a:rPr lang="en-US" altLang="zh-CN" smtClean="0"/>
              <a:t>9/9/2024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 Target="slide2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blog.csdn.net/averagePerson/article/details/125632986"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blog.csdn.net/averagePerson/article/details/125632986" TargetMode="External"/><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第二章 图形学编程</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408761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图形开发的前世今生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sp>
        <p:nvSpPr>
          <p:cNvPr id="11" name="文本框 10"/>
          <p:cNvSpPr txBox="1"/>
          <p:nvPr/>
        </p:nvSpPr>
        <p:spPr>
          <a:xfrm>
            <a:off x="4765558" y="6016506"/>
            <a:ext cx="4230232" cy="584775"/>
          </a:xfrm>
          <a:prstGeom prst="rect">
            <a:avLst/>
          </a:prstGeom>
          <a:noFill/>
        </p:spPr>
        <p:txBody>
          <a:bodyPr wrap="square" rtlCol="0">
            <a:prstTxWarp prst="textCanUp">
              <a:avLst/>
            </a:prstTxWarp>
            <a:spAutoFit/>
          </a:bodyPr>
          <a:lstStyle/>
          <a:p>
            <a:r>
              <a:rPr lang="en-US" altLang="zh-CN" sz="1400" b="1" dirty="0">
                <a:solidFill>
                  <a:srgbClr val="FFC000"/>
                </a:solidFill>
              </a:rPr>
              <a:t>Microsoft</a:t>
            </a:r>
            <a:r>
              <a:rPr lang="en-US" altLang="zh-CN" sz="1200" b="1" baseline="30000" dirty="0">
                <a:solidFill>
                  <a:srgbClr val="FFC000"/>
                </a:solidFill>
              </a:rPr>
              <a:t>®</a:t>
            </a:r>
            <a:r>
              <a:rPr lang="en-US" altLang="zh-CN" sz="1400" b="1" dirty="0">
                <a:solidFill>
                  <a:srgbClr val="FFC000"/>
                </a:solidFill>
              </a:rPr>
              <a:t> never miss it</a:t>
            </a:r>
            <a:r>
              <a:rPr lang="zh-CN" altLang="en-US" sz="1400" b="1" dirty="0">
                <a:solidFill>
                  <a:srgbClr val="FFC000"/>
                </a:solidFill>
              </a:rPr>
              <a:t>！</a:t>
            </a:r>
          </a:p>
        </p:txBody>
      </p:sp>
      <p:cxnSp>
        <p:nvCxnSpPr>
          <p:cNvPr id="27" name="MH_Others_1"/>
          <p:cNvCxnSpPr/>
          <p:nvPr>
            <p:custDataLst>
              <p:tags r:id="rId1"/>
            </p:custDataLst>
          </p:nvPr>
        </p:nvCxnSpPr>
        <p:spPr>
          <a:xfrm>
            <a:off x="4582827" y="744718"/>
            <a:ext cx="7956" cy="5720401"/>
          </a:xfrm>
          <a:prstGeom prst="line">
            <a:avLst/>
          </a:prstGeom>
          <a:ln w="22225">
            <a:gradFill>
              <a:gsLst>
                <a:gs pos="0">
                  <a:srgbClr val="000000">
                    <a:alpha val="0"/>
                  </a:srgbClr>
                </a:gs>
                <a:gs pos="50000">
                  <a:srgbClr val="C0C0C0"/>
                </a:gs>
                <a:gs pos="100000">
                  <a:srgbClr val="00000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MH_Others_2"/>
          <p:cNvCxnSpPr/>
          <p:nvPr>
            <p:custDataLst>
              <p:tags r:id="rId2"/>
            </p:custDataLst>
          </p:nvPr>
        </p:nvCxnSpPr>
        <p:spPr>
          <a:xfrm flipH="1">
            <a:off x="3958821" y="1292861"/>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29" name="MH_Others_3"/>
          <p:cNvSpPr/>
          <p:nvPr>
            <p:custDataLst>
              <p:tags r:id="rId3"/>
            </p:custDataLst>
          </p:nvPr>
        </p:nvSpPr>
        <p:spPr>
          <a:xfrm>
            <a:off x="4520963" y="1241565"/>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0" name="MH_Number_1"/>
          <p:cNvSpPr/>
          <p:nvPr>
            <p:custDataLst>
              <p:tags r:id="rId4"/>
            </p:custDataLst>
          </p:nvPr>
        </p:nvSpPr>
        <p:spPr>
          <a:xfrm>
            <a:off x="3428762" y="1010692"/>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F4D1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1</a:t>
            </a:r>
            <a:endParaRPr lang="zh-CN" altLang="en-US" sz="3200" dirty="0">
              <a:solidFill>
                <a:srgbClr val="FFFFFF"/>
              </a:solidFill>
              <a:latin typeface="Impact" panose="020B0806030902050204" pitchFamily="34" charset="0"/>
            </a:endParaRPr>
          </a:p>
        </p:txBody>
      </p:sp>
      <p:cxnSp>
        <p:nvCxnSpPr>
          <p:cNvPr id="31" name="MH_Others_4"/>
          <p:cNvCxnSpPr/>
          <p:nvPr>
            <p:custDataLst>
              <p:tags r:id="rId5"/>
            </p:custDataLst>
          </p:nvPr>
        </p:nvCxnSpPr>
        <p:spPr>
          <a:xfrm flipH="1">
            <a:off x="3975702" y="2504739"/>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2" name="MH_Others_5"/>
          <p:cNvSpPr/>
          <p:nvPr>
            <p:custDataLst>
              <p:tags r:id="rId6"/>
            </p:custDataLst>
          </p:nvPr>
        </p:nvSpPr>
        <p:spPr>
          <a:xfrm>
            <a:off x="4520963" y="2464825"/>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3" name="MH_Number_3"/>
          <p:cNvSpPr/>
          <p:nvPr>
            <p:custDataLst>
              <p:tags r:id="rId7"/>
            </p:custDataLst>
          </p:nvPr>
        </p:nvSpPr>
        <p:spPr>
          <a:xfrm>
            <a:off x="3428762" y="222550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D5A6D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3</a:t>
            </a:r>
            <a:endParaRPr lang="zh-CN" altLang="en-US" sz="3200" dirty="0">
              <a:solidFill>
                <a:srgbClr val="FFFFFF"/>
              </a:solidFill>
              <a:latin typeface="Impact" panose="020B0806030902050204" pitchFamily="34" charset="0"/>
            </a:endParaRPr>
          </a:p>
        </p:txBody>
      </p:sp>
      <p:cxnSp>
        <p:nvCxnSpPr>
          <p:cNvPr id="34" name="MH_Others_6"/>
          <p:cNvCxnSpPr/>
          <p:nvPr>
            <p:custDataLst>
              <p:tags r:id="rId8"/>
            </p:custDataLst>
          </p:nvPr>
        </p:nvCxnSpPr>
        <p:spPr>
          <a:xfrm flipH="1">
            <a:off x="3967838" y="4616715"/>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5" name="MH_Others_7"/>
          <p:cNvSpPr/>
          <p:nvPr>
            <p:custDataLst>
              <p:tags r:id="rId9"/>
            </p:custDataLst>
          </p:nvPr>
        </p:nvSpPr>
        <p:spPr>
          <a:xfrm>
            <a:off x="4520963" y="4577254"/>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6" name="MH_Number_5"/>
          <p:cNvSpPr/>
          <p:nvPr>
            <p:custDataLst>
              <p:tags r:id="rId10"/>
            </p:custDataLst>
          </p:nvPr>
        </p:nvSpPr>
        <p:spPr>
          <a:xfrm>
            <a:off x="3428762" y="4344052"/>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6</a:t>
            </a:r>
            <a:endParaRPr lang="zh-CN" altLang="en-US" sz="3200" dirty="0">
              <a:solidFill>
                <a:srgbClr val="FFFFFF"/>
              </a:solidFill>
              <a:latin typeface="Impact" panose="020B0806030902050204" pitchFamily="34" charset="0"/>
            </a:endParaRPr>
          </a:p>
        </p:txBody>
      </p:sp>
      <p:cxnSp>
        <p:nvCxnSpPr>
          <p:cNvPr id="37" name="MH_Others_8"/>
          <p:cNvCxnSpPr/>
          <p:nvPr>
            <p:custDataLst>
              <p:tags r:id="rId11"/>
            </p:custDataLst>
          </p:nvPr>
        </p:nvCxnSpPr>
        <p:spPr>
          <a:xfrm>
            <a:off x="4590783" y="1756812"/>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8" name="MH_Others_9"/>
          <p:cNvSpPr/>
          <p:nvPr>
            <p:custDataLst>
              <p:tags r:id="rId12"/>
            </p:custDataLst>
          </p:nvPr>
        </p:nvSpPr>
        <p:spPr>
          <a:xfrm>
            <a:off x="4523642" y="1696091"/>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9" name="MH_Number_2"/>
          <p:cNvSpPr/>
          <p:nvPr>
            <p:custDataLst>
              <p:tags r:id="rId13"/>
            </p:custDataLst>
          </p:nvPr>
        </p:nvSpPr>
        <p:spPr>
          <a:xfrm flipH="1">
            <a:off x="5197674" y="147626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2</a:t>
            </a:r>
            <a:endParaRPr lang="zh-CN" altLang="en-US" sz="3200" dirty="0">
              <a:solidFill>
                <a:srgbClr val="FFFFFF"/>
              </a:solidFill>
              <a:latin typeface="Impact" panose="020B0806030902050204" pitchFamily="34" charset="0"/>
            </a:endParaRPr>
          </a:p>
        </p:txBody>
      </p:sp>
      <p:cxnSp>
        <p:nvCxnSpPr>
          <p:cNvPr id="40" name="MH_Others_10"/>
          <p:cNvCxnSpPr/>
          <p:nvPr>
            <p:custDataLst>
              <p:tags r:id="rId14"/>
            </p:custDataLst>
          </p:nvPr>
        </p:nvCxnSpPr>
        <p:spPr>
          <a:xfrm>
            <a:off x="4590783" y="3357142"/>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41" name="MH_Others_11"/>
          <p:cNvSpPr/>
          <p:nvPr>
            <p:custDataLst>
              <p:tags r:id="rId15"/>
            </p:custDataLst>
          </p:nvPr>
        </p:nvSpPr>
        <p:spPr>
          <a:xfrm>
            <a:off x="4523642" y="3305846"/>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2" name="MH_Number_4"/>
          <p:cNvSpPr/>
          <p:nvPr>
            <p:custDataLst>
              <p:tags r:id="rId16"/>
            </p:custDataLst>
          </p:nvPr>
        </p:nvSpPr>
        <p:spPr>
          <a:xfrm flipH="1">
            <a:off x="5197674" y="3082100"/>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4</a:t>
            </a:r>
            <a:endParaRPr lang="zh-CN" altLang="en-US" sz="3200" dirty="0">
              <a:solidFill>
                <a:srgbClr val="FFFFFF"/>
              </a:solidFill>
              <a:latin typeface="Impact" panose="020B0806030902050204" pitchFamily="34" charset="0"/>
            </a:endParaRPr>
          </a:p>
        </p:txBody>
      </p:sp>
      <p:grpSp>
        <p:nvGrpSpPr>
          <p:cNvPr id="44" name="组合 43"/>
          <p:cNvGrpSpPr/>
          <p:nvPr/>
        </p:nvGrpSpPr>
        <p:grpSpPr>
          <a:xfrm>
            <a:off x="1592010" y="1007343"/>
            <a:ext cx="1556798" cy="568721"/>
            <a:chOff x="2213096" y="1549803"/>
            <a:chExt cx="816469" cy="920618"/>
          </a:xfrm>
        </p:grpSpPr>
        <p:sp>
          <p:nvSpPr>
            <p:cNvPr id="45" name="矩形: 圆角 44"/>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dirty="0"/>
                <a:t>1992 OpenGL ARB 1.0</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47" name="组合 46"/>
          <p:cNvGrpSpPr/>
          <p:nvPr/>
        </p:nvGrpSpPr>
        <p:grpSpPr>
          <a:xfrm>
            <a:off x="6017950" y="1476269"/>
            <a:ext cx="1512000" cy="544313"/>
            <a:chOff x="7514252" y="787764"/>
            <a:chExt cx="1358973" cy="544313"/>
          </a:xfrm>
        </p:grpSpPr>
        <p:sp>
          <p:nvSpPr>
            <p:cNvPr id="48" name="矩形: 圆角 47">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kern="1200" dirty="0">
                  <a:ea typeface="叶根友唐楷字体" panose="02010601030101010101" pitchFamily="2" charset="-122"/>
                </a:rPr>
                <a:t>1995 Direct3D 1.0</a:t>
              </a:r>
              <a:endParaRPr lang="zh-CN" altLang="en-US" kern="1200" dirty="0">
                <a:ea typeface="叶根友唐楷字体" panose="02010601030101010101" pitchFamily="2" charset="-122"/>
              </a:endParaRPr>
            </a:p>
          </p:txBody>
        </p:sp>
      </p:grpSp>
      <p:cxnSp>
        <p:nvCxnSpPr>
          <p:cNvPr id="43" name="MH_Others_4"/>
          <p:cNvCxnSpPr/>
          <p:nvPr>
            <p:custDataLst>
              <p:tags r:id="rId17"/>
            </p:custDataLst>
          </p:nvPr>
        </p:nvCxnSpPr>
        <p:spPr>
          <a:xfrm flipH="1">
            <a:off x="3958821" y="335960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50" name="MH_Number_3"/>
          <p:cNvSpPr/>
          <p:nvPr>
            <p:custDataLst>
              <p:tags r:id="rId18"/>
            </p:custDataLst>
          </p:nvPr>
        </p:nvSpPr>
        <p:spPr>
          <a:xfrm>
            <a:off x="3428762" y="3082100"/>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4</a:t>
            </a:r>
            <a:endParaRPr lang="zh-CN" altLang="en-US" sz="3200" dirty="0">
              <a:solidFill>
                <a:srgbClr val="FFFFFF"/>
              </a:solidFill>
              <a:latin typeface="Impact" panose="020B0806030902050204" pitchFamily="34" charset="0"/>
            </a:endParaRPr>
          </a:p>
        </p:txBody>
      </p:sp>
      <p:grpSp>
        <p:nvGrpSpPr>
          <p:cNvPr id="51" name="组合 50"/>
          <p:cNvGrpSpPr/>
          <p:nvPr/>
        </p:nvGrpSpPr>
        <p:grpSpPr>
          <a:xfrm>
            <a:off x="1166928" y="3091154"/>
            <a:ext cx="1981880" cy="568721"/>
            <a:chOff x="2213096" y="1549803"/>
            <a:chExt cx="816469" cy="920618"/>
          </a:xfrm>
        </p:grpSpPr>
        <p:sp>
          <p:nvSpPr>
            <p:cNvPr id="52" name="矩形: 圆角 51"/>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2009 OpenGL 3.1  </a:t>
              </a:r>
            </a:p>
            <a:p>
              <a:pPr lvl="0" algn="ctr" defTabSz="889000">
                <a:lnSpc>
                  <a:spcPct val="90000"/>
                </a:lnSpc>
                <a:spcBef>
                  <a:spcPct val="0"/>
                </a:spcBef>
              </a:pPr>
              <a:r>
                <a:rPr lang="en-US" altLang="zh-CN" dirty="0"/>
                <a:t> </a:t>
              </a:r>
              <a:r>
                <a:rPr lang="zh-CN" altLang="en-US" dirty="0"/>
                <a:t>完全基于着色器</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54" name="组合 53"/>
          <p:cNvGrpSpPr/>
          <p:nvPr/>
        </p:nvGrpSpPr>
        <p:grpSpPr>
          <a:xfrm>
            <a:off x="1119433" y="2237725"/>
            <a:ext cx="2029375" cy="568721"/>
            <a:chOff x="2213096" y="1549803"/>
            <a:chExt cx="816469" cy="920618"/>
          </a:xfrm>
        </p:grpSpPr>
        <p:sp>
          <p:nvSpPr>
            <p:cNvPr id="55" name="矩形: 圆角 54"/>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2004 OpenGL 2.0 </a:t>
              </a:r>
            </a:p>
            <a:p>
              <a:pPr lvl="0" algn="ctr" defTabSz="889000">
                <a:lnSpc>
                  <a:spcPct val="90000"/>
                </a:lnSpc>
                <a:spcBef>
                  <a:spcPct val="0"/>
                </a:spcBef>
              </a:pPr>
              <a:r>
                <a:rPr lang="en-US" altLang="zh-CN" dirty="0"/>
                <a:t> </a:t>
              </a:r>
              <a:r>
                <a:rPr lang="zh-CN" altLang="en-US" dirty="0"/>
                <a:t>顶点</a:t>
              </a:r>
              <a:r>
                <a:rPr lang="en-US" altLang="zh-CN" dirty="0"/>
                <a:t>/</a:t>
              </a:r>
              <a:r>
                <a:rPr lang="zh-CN" altLang="en-US" dirty="0"/>
                <a:t>片段着色器</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57" name="组合 56"/>
          <p:cNvGrpSpPr/>
          <p:nvPr/>
        </p:nvGrpSpPr>
        <p:grpSpPr>
          <a:xfrm>
            <a:off x="1178937" y="5158341"/>
            <a:ext cx="1969871" cy="676498"/>
            <a:chOff x="2213096" y="1549803"/>
            <a:chExt cx="816469" cy="1095083"/>
          </a:xfrm>
        </p:grpSpPr>
        <p:sp>
          <p:nvSpPr>
            <p:cNvPr id="58" name="矩形: 圆角 57"/>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9" name="矩形: 圆角 4"/>
            <p:cNvSpPr txBox="1"/>
            <p:nvPr/>
          </p:nvSpPr>
          <p:spPr>
            <a:xfrm>
              <a:off x="2237010" y="1772097"/>
              <a:ext cx="768641" cy="872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2015 HTML5</a:t>
              </a:r>
              <a:r>
                <a:rPr lang="zh-CN" altLang="en-US" dirty="0"/>
                <a:t>发布</a:t>
              </a:r>
              <a:r>
                <a:rPr lang="en-US" altLang="zh-CN" dirty="0"/>
                <a:t> </a:t>
              </a:r>
              <a:r>
                <a:rPr lang="en-US" altLang="zh-CN" dirty="0" err="1"/>
                <a:t>WebGL</a:t>
              </a:r>
              <a:r>
                <a:rPr lang="zh-CN" altLang="en-US" dirty="0"/>
                <a:t>流行</a:t>
              </a:r>
              <a:r>
                <a:rPr lang="en-US" altLang="zh-CN" dirty="0"/>
                <a:t>  </a:t>
              </a:r>
            </a:p>
            <a:p>
              <a:pPr lvl="0" algn="ctr" defTabSz="889000">
                <a:lnSpc>
                  <a:spcPct val="90000"/>
                </a:lnSpc>
                <a:spcBef>
                  <a:spcPct val="0"/>
                </a:spcBef>
              </a:pPr>
              <a:r>
                <a:rPr lang="en-US" altLang="zh-CN" dirty="0"/>
                <a:t> </a:t>
              </a:r>
              <a:endParaRPr lang="zh-CN" altLang="en-US" sz="2000" kern="1200" dirty="0">
                <a:latin typeface="叶根友唐楷字体" panose="02010601030101010101" pitchFamily="2" charset="-122"/>
                <a:ea typeface="叶根友唐楷字体" panose="02010601030101010101" pitchFamily="2" charset="-122"/>
              </a:endParaRPr>
            </a:p>
          </p:txBody>
        </p:sp>
      </p:grpSp>
      <p:sp>
        <p:nvSpPr>
          <p:cNvPr id="60" name="文本框 59"/>
          <p:cNvSpPr txBox="1"/>
          <p:nvPr/>
        </p:nvSpPr>
        <p:spPr>
          <a:xfrm>
            <a:off x="269725" y="6041449"/>
            <a:ext cx="4230232" cy="584775"/>
          </a:xfrm>
          <a:prstGeom prst="rect">
            <a:avLst/>
          </a:prstGeom>
          <a:noFill/>
        </p:spPr>
        <p:txBody>
          <a:bodyPr wrap="square" rtlCol="0">
            <a:prstTxWarp prst="textCanUp">
              <a:avLst/>
            </a:prstTxWarp>
            <a:spAutoFit/>
          </a:bodyPr>
          <a:lstStyle/>
          <a:p>
            <a:r>
              <a:rPr lang="en-US" altLang="zh-CN" sz="1400" b="1" dirty="0">
                <a:solidFill>
                  <a:srgbClr val="00B0F0"/>
                </a:solidFill>
              </a:rPr>
              <a:t>OpenGL</a:t>
            </a:r>
            <a:r>
              <a:rPr lang="en-US" altLang="zh-CN" sz="1200" b="1" baseline="30000" dirty="0">
                <a:solidFill>
                  <a:srgbClr val="00B0F0"/>
                </a:solidFill>
              </a:rPr>
              <a:t> </a:t>
            </a:r>
            <a:r>
              <a:rPr lang="en-US" altLang="zh-CN" sz="1400" b="1" dirty="0">
                <a:solidFill>
                  <a:srgbClr val="00B0F0"/>
                </a:solidFill>
              </a:rPr>
              <a:t> is the mainstream.</a:t>
            </a:r>
            <a:endParaRPr lang="zh-CN" altLang="en-US" sz="1400" b="1" dirty="0">
              <a:solidFill>
                <a:srgbClr val="00B0F0"/>
              </a:solidFill>
            </a:endParaRPr>
          </a:p>
        </p:txBody>
      </p:sp>
      <p:cxnSp>
        <p:nvCxnSpPr>
          <p:cNvPr id="61" name="MH_Others_8"/>
          <p:cNvCxnSpPr/>
          <p:nvPr>
            <p:custDataLst>
              <p:tags r:id="rId19"/>
            </p:custDataLst>
          </p:nvPr>
        </p:nvCxnSpPr>
        <p:spPr>
          <a:xfrm>
            <a:off x="4621186" y="2503159"/>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62" name="MH_Number_2"/>
          <p:cNvSpPr/>
          <p:nvPr>
            <p:custDataLst>
              <p:tags r:id="rId20"/>
            </p:custDataLst>
          </p:nvPr>
        </p:nvSpPr>
        <p:spPr>
          <a:xfrm flipH="1">
            <a:off x="5188247" y="222550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D5A6D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3</a:t>
            </a:r>
            <a:endParaRPr lang="zh-CN" altLang="en-US" sz="3200" dirty="0">
              <a:solidFill>
                <a:srgbClr val="FFFFFF"/>
              </a:solidFill>
              <a:latin typeface="Impact" panose="020B0806030902050204" pitchFamily="34" charset="0"/>
            </a:endParaRPr>
          </a:p>
        </p:txBody>
      </p:sp>
      <p:grpSp>
        <p:nvGrpSpPr>
          <p:cNvPr id="63" name="组合 62"/>
          <p:cNvGrpSpPr/>
          <p:nvPr/>
        </p:nvGrpSpPr>
        <p:grpSpPr>
          <a:xfrm>
            <a:off x="6017950" y="2232043"/>
            <a:ext cx="1512000" cy="544313"/>
            <a:chOff x="7514252" y="787764"/>
            <a:chExt cx="1358973" cy="544313"/>
          </a:xfrm>
        </p:grpSpPr>
        <p:sp>
          <p:nvSpPr>
            <p:cNvPr id="64" name="矩形: 圆角 63">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2004</a:t>
              </a:r>
              <a:r>
                <a:rPr lang="en-US" altLang="zh-CN" kern="1200" dirty="0">
                  <a:ea typeface="叶根友唐楷字体" panose="02010601030101010101" pitchFamily="2" charset="-122"/>
                </a:rPr>
                <a:t> Direct3D 9.0c</a:t>
              </a:r>
              <a:endParaRPr lang="zh-CN" altLang="en-US" kern="1200" dirty="0">
                <a:ea typeface="叶根友唐楷字体" panose="02010601030101010101" pitchFamily="2" charset="-122"/>
              </a:endParaRPr>
            </a:p>
          </p:txBody>
        </p:sp>
      </p:grpSp>
      <p:grpSp>
        <p:nvGrpSpPr>
          <p:cNvPr id="66" name="组合 65"/>
          <p:cNvGrpSpPr/>
          <p:nvPr/>
        </p:nvGrpSpPr>
        <p:grpSpPr>
          <a:xfrm>
            <a:off x="6017949" y="3082100"/>
            <a:ext cx="1512000" cy="544313"/>
            <a:chOff x="7514252" y="787764"/>
            <a:chExt cx="1358973" cy="544313"/>
          </a:xfrm>
        </p:grpSpPr>
        <p:sp>
          <p:nvSpPr>
            <p:cNvPr id="67" name="矩形: 圆角 66">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2009</a:t>
              </a:r>
              <a:r>
                <a:rPr lang="en-US" altLang="zh-CN" kern="1200" dirty="0">
                  <a:ea typeface="叶根友唐楷字体" panose="02010601030101010101" pitchFamily="2" charset="-122"/>
                </a:rPr>
                <a:t> Direct3D 11.0</a:t>
              </a:r>
              <a:endParaRPr lang="zh-CN" altLang="en-US" kern="1200" dirty="0">
                <a:ea typeface="叶根友唐楷字体" panose="02010601030101010101" pitchFamily="2" charset="-122"/>
              </a:endParaRPr>
            </a:p>
          </p:txBody>
        </p:sp>
      </p:grpSp>
      <p:cxnSp>
        <p:nvCxnSpPr>
          <p:cNvPr id="69" name="MH_Others_10"/>
          <p:cNvCxnSpPr/>
          <p:nvPr>
            <p:custDataLst>
              <p:tags r:id="rId21"/>
            </p:custDataLst>
          </p:nvPr>
        </p:nvCxnSpPr>
        <p:spPr>
          <a:xfrm>
            <a:off x="4629689" y="426577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70" name="MH_Number_4"/>
          <p:cNvSpPr/>
          <p:nvPr>
            <p:custDataLst>
              <p:tags r:id="rId22"/>
            </p:custDataLst>
          </p:nvPr>
        </p:nvSpPr>
        <p:spPr>
          <a:xfrm flipH="1">
            <a:off x="5197674" y="3989871"/>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5</a:t>
            </a:r>
            <a:endParaRPr lang="zh-CN" altLang="en-US" sz="3200" dirty="0">
              <a:solidFill>
                <a:srgbClr val="FFFFFF"/>
              </a:solidFill>
              <a:latin typeface="Impact" panose="020B0806030902050204" pitchFamily="34" charset="0"/>
            </a:endParaRPr>
          </a:p>
        </p:txBody>
      </p:sp>
      <p:grpSp>
        <p:nvGrpSpPr>
          <p:cNvPr id="71" name="组合 70"/>
          <p:cNvGrpSpPr/>
          <p:nvPr/>
        </p:nvGrpSpPr>
        <p:grpSpPr>
          <a:xfrm>
            <a:off x="6017949" y="3979735"/>
            <a:ext cx="1512000" cy="544313"/>
            <a:chOff x="7514252" y="787764"/>
            <a:chExt cx="1358973" cy="544313"/>
          </a:xfrm>
        </p:grpSpPr>
        <p:sp>
          <p:nvSpPr>
            <p:cNvPr id="72" name="矩形: 圆角 71">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3"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2010</a:t>
              </a:r>
              <a:r>
                <a:rPr lang="en-US" altLang="zh-CN" kern="1200" dirty="0">
                  <a:ea typeface="叶根友唐楷字体" panose="02010601030101010101" pitchFamily="2" charset="-122"/>
                </a:rPr>
                <a:t> Kinect 1.0</a:t>
              </a:r>
              <a:r>
                <a:rPr lang="zh-CN" altLang="en-US" kern="1200" dirty="0">
                  <a:ea typeface="叶根友唐楷字体" panose="02010601030101010101" pitchFamily="2" charset="-122"/>
                </a:rPr>
                <a:t>发布</a:t>
              </a:r>
            </a:p>
          </p:txBody>
        </p:sp>
      </p:grpSp>
      <p:cxnSp>
        <p:nvCxnSpPr>
          <p:cNvPr id="74" name="MH_Others_10"/>
          <p:cNvCxnSpPr/>
          <p:nvPr>
            <p:custDataLst>
              <p:tags r:id="rId23"/>
            </p:custDataLst>
          </p:nvPr>
        </p:nvCxnSpPr>
        <p:spPr>
          <a:xfrm>
            <a:off x="4640040" y="543619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75" name="MH_Number_4"/>
          <p:cNvSpPr/>
          <p:nvPr>
            <p:custDataLst>
              <p:tags r:id="rId24"/>
            </p:custDataLst>
          </p:nvPr>
        </p:nvSpPr>
        <p:spPr>
          <a:xfrm flipH="1">
            <a:off x="5197674" y="5154533"/>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7</a:t>
            </a:r>
            <a:endParaRPr lang="zh-CN" altLang="en-US" sz="3200" dirty="0">
              <a:solidFill>
                <a:srgbClr val="FFFFFF"/>
              </a:solidFill>
              <a:latin typeface="Impact" panose="020B0806030902050204" pitchFamily="34" charset="0"/>
            </a:endParaRPr>
          </a:p>
        </p:txBody>
      </p:sp>
      <p:grpSp>
        <p:nvGrpSpPr>
          <p:cNvPr id="76" name="组合 75"/>
          <p:cNvGrpSpPr/>
          <p:nvPr/>
        </p:nvGrpSpPr>
        <p:grpSpPr>
          <a:xfrm>
            <a:off x="6017949" y="5148914"/>
            <a:ext cx="1512000" cy="544313"/>
            <a:chOff x="7514252" y="787764"/>
            <a:chExt cx="1358973" cy="544313"/>
          </a:xfrm>
        </p:grpSpPr>
        <p:sp>
          <p:nvSpPr>
            <p:cNvPr id="77" name="矩形: 圆角 76">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8"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2015</a:t>
              </a:r>
              <a:r>
                <a:rPr lang="en-US" altLang="zh-CN" kern="1200" dirty="0">
                  <a:ea typeface="叶根友唐楷字体" panose="02010601030101010101" pitchFamily="2" charset="-122"/>
                </a:rPr>
                <a:t> HoloLens</a:t>
              </a:r>
              <a:r>
                <a:rPr lang="zh-CN" altLang="en-US" kern="1200" dirty="0">
                  <a:ea typeface="叶根友唐楷字体" panose="02010601030101010101" pitchFamily="2" charset="-122"/>
                </a:rPr>
                <a:t>发布</a:t>
              </a:r>
            </a:p>
          </p:txBody>
        </p:sp>
      </p:grpSp>
      <p:cxnSp>
        <p:nvCxnSpPr>
          <p:cNvPr id="79" name="MH_Others_6"/>
          <p:cNvCxnSpPr/>
          <p:nvPr>
            <p:custDataLst>
              <p:tags r:id="rId25"/>
            </p:custDataLst>
          </p:nvPr>
        </p:nvCxnSpPr>
        <p:spPr>
          <a:xfrm flipH="1">
            <a:off x="4032915" y="543619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80" name="MH_Number_5"/>
          <p:cNvSpPr/>
          <p:nvPr>
            <p:custDataLst>
              <p:tags r:id="rId26"/>
            </p:custDataLst>
          </p:nvPr>
        </p:nvSpPr>
        <p:spPr>
          <a:xfrm>
            <a:off x="3428762" y="5153507"/>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7</a:t>
            </a:r>
            <a:endParaRPr lang="zh-CN" altLang="en-US" sz="3200" dirty="0">
              <a:solidFill>
                <a:srgbClr val="FFFFFF"/>
              </a:solidFill>
              <a:latin typeface="Impact" panose="020B0806030902050204" pitchFamily="34" charset="0"/>
            </a:endParaRPr>
          </a:p>
        </p:txBody>
      </p:sp>
      <p:grpSp>
        <p:nvGrpSpPr>
          <p:cNvPr id="81" name="组合 80"/>
          <p:cNvGrpSpPr/>
          <p:nvPr/>
        </p:nvGrpSpPr>
        <p:grpSpPr>
          <a:xfrm>
            <a:off x="1276537" y="4316001"/>
            <a:ext cx="1872271" cy="568721"/>
            <a:chOff x="2213096" y="1549803"/>
            <a:chExt cx="816469" cy="920618"/>
          </a:xfrm>
        </p:grpSpPr>
        <p:sp>
          <p:nvSpPr>
            <p:cNvPr id="82" name="矩形: 圆角 81"/>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3"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2012 OpenGL 4.1  </a:t>
              </a:r>
            </a:p>
            <a:p>
              <a:pPr lvl="0" algn="ctr" defTabSz="889000">
                <a:lnSpc>
                  <a:spcPct val="90000"/>
                </a:lnSpc>
                <a:spcBef>
                  <a:spcPct val="0"/>
                </a:spcBef>
              </a:pPr>
              <a:r>
                <a:rPr lang="en-US" altLang="zh-CN" dirty="0"/>
                <a:t> </a:t>
              </a:r>
              <a:r>
                <a:rPr lang="zh-CN" altLang="en-US" dirty="0"/>
                <a:t>几何着色器</a:t>
              </a:r>
              <a:endParaRPr lang="zh-CN" altLang="en-US" sz="2000" kern="1200" dirty="0">
                <a:latin typeface="叶根友唐楷字体" panose="02010601030101010101" pitchFamily="2" charset="-122"/>
                <a:ea typeface="叶根友唐楷字体" panose="02010601030101010101" pitchFamily="2" charset="-122"/>
              </a:endParaRPr>
            </a:p>
          </p:txBody>
        </p:sp>
      </p:grpSp>
      <p:sp>
        <p:nvSpPr>
          <p:cNvPr id="84" name="MH_Others_7"/>
          <p:cNvSpPr/>
          <p:nvPr>
            <p:custDataLst>
              <p:tags r:id="rId27"/>
            </p:custDataLst>
          </p:nvPr>
        </p:nvSpPr>
        <p:spPr>
          <a:xfrm>
            <a:off x="4531958" y="4220602"/>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MH_Others_7"/>
          <p:cNvSpPr/>
          <p:nvPr>
            <p:custDataLst>
              <p:tags r:id="rId28"/>
            </p:custDataLst>
          </p:nvPr>
        </p:nvSpPr>
        <p:spPr>
          <a:xfrm>
            <a:off x="4531960" y="5389529"/>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319296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out)">
                                      <p:cBhvr>
                                        <p:cTn id="7" dur="500"/>
                                        <p:tgtEl>
                                          <p:spTgt spid="30"/>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out)">
                                      <p:cBhvr>
                                        <p:cTn id="11" dur="500"/>
                                        <p:tgtEl>
                                          <p:spTgt spid="39"/>
                                        </p:tgtEl>
                                      </p:cBhvr>
                                    </p:animEffect>
                                  </p:childTnLst>
                                </p:cTn>
                              </p:par>
                            </p:childTnLst>
                          </p:cTn>
                        </p:par>
                        <p:par>
                          <p:cTn id="12" fill="hold">
                            <p:stCondLst>
                              <p:cond delay="1000"/>
                            </p:stCondLst>
                            <p:childTnLst>
                              <p:par>
                                <p:cTn id="13" presetID="6" presetClass="entr" presetSubtype="32"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circle(out)">
                                      <p:cBhvr>
                                        <p:cTn id="15" dur="500"/>
                                        <p:tgtEl>
                                          <p:spTgt spid="62"/>
                                        </p:tgtEl>
                                      </p:cBhvr>
                                    </p:animEffect>
                                  </p:childTnLst>
                                </p:cTn>
                              </p:par>
                            </p:childTnLst>
                          </p:cTn>
                        </p:par>
                        <p:par>
                          <p:cTn id="16" fill="hold">
                            <p:stCondLst>
                              <p:cond delay="1500"/>
                            </p:stCondLst>
                            <p:childTnLst>
                              <p:par>
                                <p:cTn id="17" presetID="6" presetClass="entr" presetSubtype="32"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ircle(out)">
                                      <p:cBhvr>
                                        <p:cTn id="19" dur="500"/>
                                        <p:tgtEl>
                                          <p:spTgt spid="33"/>
                                        </p:tgtEl>
                                      </p:cBhvr>
                                    </p:animEffect>
                                  </p:childTnLst>
                                </p:cTn>
                              </p:par>
                            </p:childTnLst>
                          </p:cTn>
                        </p:par>
                        <p:par>
                          <p:cTn id="20" fill="hold">
                            <p:stCondLst>
                              <p:cond delay="2000"/>
                            </p:stCondLst>
                            <p:childTnLst>
                              <p:par>
                                <p:cTn id="21" presetID="6" presetClass="entr" presetSubtype="32"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circle(out)">
                                      <p:cBhvr>
                                        <p:cTn id="23" dur="500"/>
                                        <p:tgtEl>
                                          <p:spTgt spid="42"/>
                                        </p:tgtEl>
                                      </p:cBhvr>
                                    </p:animEffect>
                                  </p:childTnLst>
                                </p:cTn>
                              </p:par>
                            </p:childTnLst>
                          </p:cTn>
                        </p:par>
                        <p:par>
                          <p:cTn id="24" fill="hold">
                            <p:stCondLst>
                              <p:cond delay="2500"/>
                            </p:stCondLst>
                            <p:childTnLst>
                              <p:par>
                                <p:cTn id="25" presetID="6" presetClass="entr" presetSubtype="32"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out)">
                                      <p:cBhvr>
                                        <p:cTn id="27" dur="500"/>
                                        <p:tgtEl>
                                          <p:spTgt spid="50"/>
                                        </p:tgtEl>
                                      </p:cBhvr>
                                    </p:animEffect>
                                  </p:childTnLst>
                                </p:cTn>
                              </p:par>
                            </p:childTnLst>
                          </p:cTn>
                        </p:par>
                        <p:par>
                          <p:cTn id="28" fill="hold">
                            <p:stCondLst>
                              <p:cond delay="3000"/>
                            </p:stCondLst>
                            <p:childTnLst>
                              <p:par>
                                <p:cTn id="29" presetID="6" presetClass="entr" presetSubtype="32"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circle(out)">
                                      <p:cBhvr>
                                        <p:cTn id="31" dur="500"/>
                                        <p:tgtEl>
                                          <p:spTgt spid="70"/>
                                        </p:tgtEl>
                                      </p:cBhvr>
                                    </p:animEffect>
                                  </p:childTnLst>
                                </p:cTn>
                              </p:par>
                            </p:childTnLst>
                          </p:cTn>
                        </p:par>
                        <p:par>
                          <p:cTn id="32" fill="hold">
                            <p:stCondLst>
                              <p:cond delay="3500"/>
                            </p:stCondLst>
                            <p:childTnLst>
                              <p:par>
                                <p:cTn id="33" presetID="6" presetClass="entr" presetSubtype="3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out)">
                                      <p:cBhvr>
                                        <p:cTn id="35" dur="500"/>
                                        <p:tgtEl>
                                          <p:spTgt spid="36"/>
                                        </p:tgtEl>
                                      </p:cBhvr>
                                    </p:animEffect>
                                  </p:childTnLst>
                                </p:cTn>
                              </p:par>
                            </p:childTnLst>
                          </p:cTn>
                        </p:par>
                        <p:par>
                          <p:cTn id="36" fill="hold">
                            <p:stCondLst>
                              <p:cond delay="4000"/>
                            </p:stCondLst>
                            <p:childTnLst>
                              <p:par>
                                <p:cTn id="37" presetID="6" presetClass="entr" presetSubtype="32"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circle(out)">
                                      <p:cBhvr>
                                        <p:cTn id="39" dur="500"/>
                                        <p:tgtEl>
                                          <p:spTgt spid="75"/>
                                        </p:tgtEl>
                                      </p:cBhvr>
                                    </p:animEffect>
                                  </p:childTnLst>
                                </p:cTn>
                              </p:par>
                            </p:childTnLst>
                          </p:cTn>
                        </p:par>
                        <p:par>
                          <p:cTn id="40" fill="hold">
                            <p:stCondLst>
                              <p:cond delay="4500"/>
                            </p:stCondLst>
                            <p:childTnLst>
                              <p:par>
                                <p:cTn id="41" presetID="6" presetClass="entr" presetSubtype="32" fill="hold" grpId="0"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circle(out)">
                                      <p:cBhvr>
                                        <p:cTn id="4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6" grpId="0" animBg="1"/>
      <p:bldP spid="39" grpId="0" animBg="1"/>
      <p:bldP spid="42" grpId="0" animBg="1"/>
      <p:bldP spid="50" grpId="0" animBg="1"/>
      <p:bldP spid="62" grpId="0" animBg="1"/>
      <p:bldP spid="70" grpId="0" animBg="1"/>
      <p:bldP spid="75" grpId="0" animBg="1"/>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OpenGL v.s. Direct3D</a:t>
            </a:r>
            <a:endParaRPr lang="zh-CN" altLang="en-US" dirty="0"/>
          </a:p>
        </p:txBody>
      </p:sp>
      <p:sp>
        <p:nvSpPr>
          <p:cNvPr id="3" name="内容占位符 2"/>
          <p:cNvSpPr>
            <a:spLocks noGrp="1"/>
          </p:cNvSpPr>
          <p:nvPr>
            <p:ph sz="half" idx="1"/>
          </p:nvPr>
        </p:nvSpPr>
        <p:spPr/>
        <p:txBody>
          <a:bodyPr>
            <a:normAutofit/>
          </a:bodyPr>
          <a:lstStyle/>
          <a:p>
            <a:r>
              <a:rPr lang="en-US" altLang="zh-CN" dirty="0">
                <a:latin typeface="Microsoft YaHei" charset="-122"/>
                <a:ea typeface="Microsoft YaHei" charset="-122"/>
                <a:cs typeface="Microsoft YaHei" charset="-122"/>
              </a:rPr>
              <a:t>OpenGL</a:t>
            </a:r>
          </a:p>
          <a:p>
            <a:pPr lvl="1"/>
            <a:r>
              <a:rPr lang="zh-CN" altLang="en-US" dirty="0">
                <a:latin typeface="Microsoft YaHei" charset="-122"/>
                <a:ea typeface="Microsoft YaHei" charset="-122"/>
                <a:cs typeface="Microsoft YaHei" charset="-122"/>
              </a:rPr>
              <a:t> 跨平台的开放式标准</a:t>
            </a:r>
            <a:r>
              <a:rPr lang="en-US" altLang="zh-CN" dirty="0">
                <a:latin typeface="Microsoft YaHei" charset="-122"/>
                <a:ea typeface="Microsoft YaHei" charset="-122"/>
                <a:cs typeface="Microsoft YaHei" charset="-122"/>
              </a:rPr>
              <a:t>API</a:t>
            </a:r>
          </a:p>
          <a:p>
            <a:pPr lvl="1"/>
            <a:r>
              <a:rPr lang="zh-CN" altLang="en-US" dirty="0">
                <a:latin typeface="Microsoft YaHei" charset="-122"/>
                <a:ea typeface="Microsoft YaHei" charset="-122"/>
                <a:cs typeface="Microsoft YaHei" charset="-122"/>
              </a:rPr>
              <a:t> 可扩展机制</a:t>
            </a:r>
          </a:p>
          <a:p>
            <a:pPr lvl="1"/>
            <a:r>
              <a:rPr lang="zh-CN" altLang="en-US" dirty="0">
                <a:latin typeface="Microsoft YaHei" charset="-122"/>
                <a:ea typeface="Microsoft YaHei" charset="-122"/>
                <a:cs typeface="Microsoft YaHei" charset="-122"/>
              </a:rPr>
              <a:t> 可硬件加速的</a:t>
            </a:r>
            <a:r>
              <a:rPr lang="en-US" altLang="zh-CN" dirty="0">
                <a:latin typeface="Microsoft YaHei" charset="-122"/>
                <a:ea typeface="Microsoft YaHei" charset="-122"/>
                <a:cs typeface="Microsoft YaHei" charset="-122"/>
              </a:rPr>
              <a:t>3D</a:t>
            </a:r>
            <a:r>
              <a:rPr lang="zh-CN" altLang="en-US" dirty="0">
                <a:latin typeface="Microsoft YaHei" charset="-122"/>
                <a:ea typeface="Microsoft YaHei" charset="-122"/>
                <a:cs typeface="Microsoft YaHei" charset="-122"/>
              </a:rPr>
              <a:t>渲染系统</a:t>
            </a:r>
          </a:p>
          <a:p>
            <a:pPr lvl="1"/>
            <a:r>
              <a:rPr lang="zh-CN" altLang="en-US" dirty="0">
                <a:latin typeface="Microsoft YaHei" charset="-122"/>
                <a:ea typeface="Microsoft YaHei" charset="-122"/>
                <a:cs typeface="Microsoft YaHei" charset="-122"/>
              </a:rPr>
              <a:t> 底层实现管理硬件</a:t>
            </a:r>
          </a:p>
          <a:p>
            <a:pPr lvl="1"/>
            <a:r>
              <a:rPr lang="zh-CN" altLang="en-US" dirty="0">
                <a:latin typeface="Microsoft YaHei" charset="-122"/>
                <a:ea typeface="Microsoft YaHei" charset="-122"/>
                <a:cs typeface="Microsoft YaHei" charset="-122"/>
              </a:rPr>
              <a:t> 专业图形应用、科研</a:t>
            </a:r>
          </a:p>
          <a:p>
            <a:pPr lvl="1"/>
            <a:r>
              <a:rPr lang="zh-CN" altLang="en-US" dirty="0">
                <a:latin typeface="Microsoft YaHei" charset="-122"/>
                <a:ea typeface="Microsoft YaHei" charset="-122"/>
                <a:cs typeface="Microsoft YaHei" charset="-122"/>
              </a:rPr>
              <a:t> 跨平台，可移植</a:t>
            </a:r>
          </a:p>
          <a:p>
            <a:pPr lvl="1"/>
            <a:r>
              <a:rPr lang="zh-CN" altLang="en-US" dirty="0">
                <a:latin typeface="Microsoft YaHei" charset="-122"/>
                <a:ea typeface="Microsoft YaHei" charset="-122"/>
                <a:cs typeface="Microsoft YaHei" charset="-122"/>
              </a:rPr>
              <a:t> 适合图形学教学</a:t>
            </a:r>
            <a:endParaRPr lang="en-US" altLang="zh-CN" dirty="0">
              <a:latin typeface="Microsoft YaHei" charset="-122"/>
              <a:ea typeface="Microsoft YaHei" charset="-122"/>
              <a:cs typeface="Microsoft YaHei" charset="-122"/>
            </a:endParaRPr>
          </a:p>
        </p:txBody>
      </p:sp>
      <p:sp>
        <p:nvSpPr>
          <p:cNvPr id="7" name="Content Placeholder 6"/>
          <p:cNvSpPr>
            <a:spLocks noGrp="1"/>
          </p:cNvSpPr>
          <p:nvPr>
            <p:ph sz="half" idx="2"/>
          </p:nvPr>
        </p:nvSpPr>
        <p:spPr/>
        <p:txBody>
          <a:bodyPr>
            <a:normAutofit/>
          </a:bodyPr>
          <a:lstStyle/>
          <a:p>
            <a:pPr lvl="0">
              <a:defRPr/>
            </a:pPr>
            <a:r>
              <a:rPr lang="en-US" altLang="zh-CN" dirty="0">
                <a:latin typeface="Microsoft YaHei" charset="-122"/>
                <a:ea typeface="Microsoft YaHei" charset="-122"/>
                <a:cs typeface="Microsoft YaHei" charset="-122"/>
              </a:rPr>
              <a:t>Direct3D</a:t>
            </a:r>
          </a:p>
          <a:p>
            <a:pPr lvl="1">
              <a:defRPr/>
            </a:pP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Windows</a:t>
            </a:r>
            <a:r>
              <a:rPr lang="zh-CN" altLang="en-US" dirty="0">
                <a:latin typeface="Microsoft YaHei" charset="-122"/>
                <a:ea typeface="Microsoft YaHei" charset="-122"/>
                <a:cs typeface="Microsoft YaHei" charset="-122"/>
              </a:rPr>
              <a:t>平台的专用</a:t>
            </a:r>
            <a:r>
              <a:rPr lang="en-US" altLang="zh-CN" dirty="0">
                <a:latin typeface="Microsoft YaHei" charset="-122"/>
                <a:ea typeface="Microsoft YaHei" charset="-122"/>
                <a:cs typeface="Microsoft YaHei" charset="-122"/>
              </a:rPr>
              <a:t>API</a:t>
            </a:r>
          </a:p>
          <a:p>
            <a:pPr lvl="1">
              <a:defRPr/>
            </a:pPr>
            <a:r>
              <a:rPr lang="zh-CN" altLang="en-US" dirty="0">
                <a:latin typeface="Microsoft YaHei" charset="-122"/>
                <a:ea typeface="Microsoft YaHei" charset="-122"/>
                <a:cs typeface="Microsoft YaHei" charset="-122"/>
              </a:rPr>
              <a:t> 一致性好</a:t>
            </a:r>
          </a:p>
          <a:p>
            <a:pPr lvl="1">
              <a:defRPr/>
            </a:pP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3D</a:t>
            </a:r>
            <a:r>
              <a:rPr lang="zh-CN" altLang="en-US" dirty="0">
                <a:latin typeface="Microsoft YaHei" charset="-122"/>
                <a:ea typeface="Microsoft YaHei" charset="-122"/>
                <a:cs typeface="Microsoft YaHei" charset="-122"/>
              </a:rPr>
              <a:t>硬件接口</a:t>
            </a:r>
          </a:p>
          <a:p>
            <a:pPr lvl="1">
              <a:defRPr/>
            </a:pPr>
            <a:r>
              <a:rPr lang="zh-CN" altLang="en-US" dirty="0">
                <a:latin typeface="Microsoft YaHei" charset="-122"/>
                <a:ea typeface="Microsoft YaHei" charset="-122"/>
                <a:cs typeface="Microsoft YaHei" charset="-122"/>
              </a:rPr>
              <a:t> 应用程序管理硬件资源</a:t>
            </a:r>
          </a:p>
          <a:p>
            <a:pPr lvl="1">
              <a:defRPr/>
            </a:pPr>
            <a:r>
              <a:rPr lang="zh-CN" altLang="en-US" dirty="0">
                <a:latin typeface="Microsoft YaHei" charset="-122"/>
                <a:ea typeface="Microsoft YaHei" charset="-122"/>
                <a:cs typeface="Microsoft YaHei" charset="-122"/>
              </a:rPr>
              <a:t> 计算机游戏</a:t>
            </a:r>
          </a:p>
          <a:p>
            <a:pPr lvl="1">
              <a:defRPr/>
            </a:pPr>
            <a:r>
              <a:rPr lang="zh-CN" altLang="en-US" dirty="0">
                <a:latin typeface="Microsoft YaHei" charset="-122"/>
                <a:ea typeface="Microsoft YaHei" charset="-122"/>
                <a:cs typeface="Microsoft YaHei" charset="-122"/>
              </a:rPr>
              <a:t> 高性能硬件存取能力</a:t>
            </a:r>
          </a:p>
          <a:p>
            <a:pPr lvl="1">
              <a:defRPr/>
            </a:pPr>
            <a:r>
              <a:rPr lang="zh-CN" altLang="en-US" dirty="0">
                <a:latin typeface="Microsoft YaHei" charset="-122"/>
                <a:ea typeface="Microsoft YaHei" charset="-122"/>
                <a:cs typeface="Microsoft YaHei" charset="-122"/>
              </a:rPr>
              <a:t> 非向下兼容</a:t>
            </a:r>
          </a:p>
          <a:p>
            <a:endParaRPr lang="en-US" dirty="0">
              <a:latin typeface="Microsoft YaHei" charset="-122"/>
              <a:ea typeface="Microsoft YaHei" charset="-122"/>
              <a:cs typeface="Microsoft YaHei"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p:sp>
        <p:nvSpPr>
          <p:cNvPr id="5" name="内容占位符 2"/>
          <p:cNvSpPr txBox="1">
            <a:spLocks/>
          </p:cNvSpPr>
          <p:nvPr/>
        </p:nvSpPr>
        <p:spPr>
          <a:xfrm>
            <a:off x="4975545" y="1418897"/>
            <a:ext cx="3363111" cy="4351338"/>
          </a:xfrm>
          <a:prstGeom prst="rect">
            <a:avLst/>
          </a:prstGeom>
        </p:spPr>
        <p:txBody>
          <a:bodyPr vert="horz" lIns="91440" tIns="45720" rIns="91440" bIns="45720" rtlCol="0">
            <a:norm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Char char="u"/>
              <a:tabLst/>
              <a:defRPr/>
            </a:pPr>
            <a:endParaRPr kumimoji="0" lang="zh-CN" altLang="en-US" sz="2800" b="0" i="0" u="none" strike="noStrike" kern="1200" cap="none" spc="0" normalizeH="0" baseline="0" noProof="0" dirty="0">
              <a:ln>
                <a:noFill/>
              </a:ln>
              <a:solidFill>
                <a:schemeClr val="tx1"/>
              </a:solidFill>
              <a:effectLst/>
              <a:uLnTx/>
              <a:uFillTx/>
              <a:latin typeface="华文新魏" pitchFamily="2" charset="-122"/>
              <a:ea typeface="华文新魏" pitchFamily="2" charset="-122"/>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201" y="4548195"/>
            <a:ext cx="3406455" cy="85161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318" y="4513992"/>
            <a:ext cx="2131290" cy="885817"/>
          </a:xfrm>
          <a:prstGeom prst="rect">
            <a:avLst/>
          </a:prstGeom>
        </p:spPr>
      </p:pic>
    </p:spTree>
    <p:extLst>
      <p:ext uri="{BB962C8B-B14F-4D97-AF65-F5344CB8AC3E}">
        <p14:creationId xmlns:p14="http://schemas.microsoft.com/office/powerpoint/2010/main" val="8493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OpenGL 3.1</a:t>
            </a:r>
            <a:r>
              <a:rPr lang="zh-CN" dirty="0"/>
              <a:t>（</a:t>
            </a:r>
            <a:r>
              <a:rPr altLang="zh-CN" dirty="0"/>
              <a:t>2009</a:t>
            </a:r>
            <a:r>
              <a:rPr lang="zh-CN" dirty="0"/>
              <a:t>年</a:t>
            </a:r>
            <a:r>
              <a:rPr altLang="zh-CN" dirty="0"/>
              <a:t>5</a:t>
            </a:r>
            <a:r>
              <a:rPr lang="zh-CN" dirty="0"/>
              <a:t>月）</a:t>
            </a:r>
            <a:br>
              <a:rPr lang="zh-CN" dirty="0"/>
            </a:br>
            <a:endParaRPr lang="zh-CN" altLang="en-US" dirty="0"/>
          </a:p>
        </p:txBody>
      </p:sp>
      <p:sp>
        <p:nvSpPr>
          <p:cNvPr id="3" name="内容占位符 2"/>
          <p:cNvSpPr>
            <a:spLocks noGrp="1"/>
          </p:cNvSpPr>
          <p:nvPr>
            <p:ph idx="1"/>
          </p:nvPr>
        </p:nvSpPr>
        <p:spPr/>
        <p:txBody>
          <a:bodyPr>
            <a:normAutofit/>
          </a:bodyPr>
          <a:lstStyle/>
          <a:p>
            <a:r>
              <a:rPr lang="zh-CN" altLang="en-US" dirty="0">
                <a:latin typeface="Microsoft YaHei" charset="-122"/>
                <a:ea typeface="Microsoft YaHei" charset="-122"/>
                <a:cs typeface="Microsoft YaHei" charset="-122"/>
              </a:rPr>
              <a:t>完全基于</a:t>
            </a:r>
            <a:r>
              <a:rPr lang="en-US" altLang="zh-CN" dirty="0" err="1">
                <a:latin typeface="Microsoft YaHei" charset="-122"/>
                <a:ea typeface="Microsoft YaHei" charset="-122"/>
                <a:cs typeface="Microsoft YaHei" charset="-122"/>
              </a:rPr>
              <a:t>shader</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没有缺省的</a:t>
            </a:r>
            <a:r>
              <a:rPr lang="en-US" altLang="zh-CN" dirty="0" err="1">
                <a:latin typeface="Microsoft YaHei" charset="-122"/>
                <a:ea typeface="Microsoft YaHei" charset="-122"/>
                <a:cs typeface="Microsoft YaHei" charset="-122"/>
              </a:rPr>
              <a:t>shader</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每个应用程序必须提供一个</a:t>
            </a:r>
            <a:r>
              <a:rPr lang="en-US" altLang="zh-CN" dirty="0">
                <a:latin typeface="Microsoft YaHei" charset="-122"/>
                <a:ea typeface="Microsoft YaHei" charset="-122"/>
                <a:cs typeface="Microsoft YaHei" charset="-122"/>
              </a:rPr>
              <a:t>vertex </a:t>
            </a:r>
            <a:r>
              <a:rPr lang="en-US" altLang="zh-CN" dirty="0" err="1">
                <a:latin typeface="Microsoft YaHei" charset="-122"/>
                <a:ea typeface="Microsoft YaHei" charset="-122"/>
                <a:cs typeface="Microsoft YaHei" charset="-122"/>
              </a:rPr>
              <a:t>shader</a:t>
            </a:r>
            <a:r>
              <a:rPr lang="zh-CN" altLang="en-US" dirty="0">
                <a:latin typeface="Microsoft YaHei" charset="-122"/>
                <a:ea typeface="Microsoft YaHei" charset="-122"/>
                <a:cs typeface="Microsoft YaHei" charset="-122"/>
              </a:rPr>
              <a:t>和</a:t>
            </a:r>
            <a:r>
              <a:rPr lang="en-US" altLang="zh-CN" dirty="0">
                <a:latin typeface="Microsoft YaHei" charset="-122"/>
                <a:ea typeface="Microsoft YaHei" charset="-122"/>
                <a:cs typeface="Microsoft YaHei" charset="-122"/>
              </a:rPr>
              <a:t>fragment </a:t>
            </a:r>
            <a:r>
              <a:rPr lang="en-US" altLang="zh-CN" dirty="0" err="1">
                <a:latin typeface="Microsoft YaHei" charset="-122"/>
                <a:ea typeface="Microsoft YaHei" charset="-122"/>
                <a:cs typeface="Microsoft YaHei" charset="-122"/>
              </a:rPr>
              <a:t>shader</a:t>
            </a:r>
            <a:endParaRPr lang="en-US" altLang="zh-CN" dirty="0">
              <a:latin typeface="Microsoft YaHei" charset="-122"/>
              <a:ea typeface="Microsoft YaHei" charset="-122"/>
              <a:cs typeface="Microsoft YaHei" charset="-122"/>
            </a:endParaRPr>
          </a:p>
          <a:p>
            <a:r>
              <a:rPr lang="zh-CN" altLang="it-IT" dirty="0">
                <a:latin typeface="Microsoft YaHei" charset="-122"/>
                <a:ea typeface="Microsoft YaHei" charset="-122"/>
                <a:cs typeface="Microsoft YaHei" charset="-122"/>
              </a:rPr>
              <a:t>取消立即</a:t>
            </a:r>
            <a:r>
              <a:rPr lang="zh-CN" altLang="en-US" dirty="0">
                <a:latin typeface="Microsoft YaHei" charset="-122"/>
                <a:ea typeface="Microsoft YaHei" charset="-122"/>
                <a:cs typeface="Microsoft YaHei" charset="-122"/>
              </a:rPr>
              <a:t>绘制</a:t>
            </a:r>
            <a:r>
              <a:rPr lang="zh-CN" altLang="it-IT" dirty="0">
                <a:latin typeface="Microsoft YaHei" charset="-122"/>
                <a:ea typeface="Microsoft YaHei" charset="-122"/>
                <a:cs typeface="Microsoft YaHei" charset="-122"/>
              </a:rPr>
              <a:t>模式（ </a:t>
            </a:r>
            <a:r>
              <a:rPr lang="it-IT" altLang="zh-CN" dirty="0">
                <a:latin typeface="Microsoft YaHei" charset="-122"/>
                <a:ea typeface="Microsoft YaHei" charset="-122"/>
                <a:cs typeface="Microsoft YaHei" charset="-122"/>
              </a:rPr>
              <a:t>immediate mode</a:t>
            </a:r>
            <a:r>
              <a:rPr lang="zh-CN" altLang="it-IT" dirty="0">
                <a:latin typeface="Microsoft YaHei" charset="-122"/>
                <a:ea typeface="Microsoft YaHei" charset="-122"/>
                <a:cs typeface="Microsoft YaHei" charset="-122"/>
              </a:rPr>
              <a:t>）</a:t>
            </a:r>
          </a:p>
          <a:p>
            <a:r>
              <a:rPr lang="zh-CN" altLang="en-US" dirty="0">
                <a:latin typeface="Microsoft YaHei" charset="-122"/>
                <a:ea typeface="Microsoft YaHei" charset="-122"/>
                <a:cs typeface="Microsoft YaHei" charset="-122"/>
              </a:rPr>
              <a:t>减少状态变量</a:t>
            </a:r>
          </a:p>
          <a:p>
            <a:r>
              <a:rPr lang="zh-CN" altLang="en-US" dirty="0">
                <a:latin typeface="Microsoft YaHei" charset="-122"/>
                <a:ea typeface="Microsoft YaHei" charset="-122"/>
                <a:cs typeface="Microsoft YaHei" charset="-122"/>
              </a:rPr>
              <a:t>大部分</a:t>
            </a:r>
            <a:r>
              <a:rPr lang="en-US" altLang="zh-CN" dirty="0">
                <a:latin typeface="Microsoft YaHei" charset="-122"/>
                <a:ea typeface="Microsoft YaHei" charset="-122"/>
                <a:cs typeface="Microsoft YaHei" charset="-122"/>
              </a:rPr>
              <a:t>OpenGL 2.5 </a:t>
            </a:r>
            <a:r>
              <a:rPr lang="zh-CN" altLang="en-US" dirty="0">
                <a:latin typeface="Microsoft YaHei" charset="-122"/>
                <a:ea typeface="Microsoft YaHei" charset="-122"/>
                <a:cs typeface="Microsoft YaHei" charset="-122"/>
              </a:rPr>
              <a:t>版本新增的功能废弃</a:t>
            </a:r>
          </a:p>
          <a:p>
            <a:r>
              <a:rPr lang="zh-CN" altLang="en-US" dirty="0">
                <a:latin typeface="Microsoft YaHei" charset="-122"/>
                <a:ea typeface="Microsoft YaHei" charset="-122"/>
                <a:cs typeface="Microsoft YaHei" charset="-122"/>
              </a:rPr>
              <a:t>非向后兼容（意味着早期版本的</a:t>
            </a:r>
            <a:r>
              <a:rPr lang="en-US" altLang="zh-CN" dirty="0">
                <a:latin typeface="Microsoft YaHei" charset="-122"/>
                <a:ea typeface="Microsoft YaHei" charset="-122"/>
                <a:cs typeface="Microsoft YaHei" charset="-122"/>
              </a:rPr>
              <a:t>OpenGL</a:t>
            </a:r>
            <a:r>
              <a:rPr lang="zh-CN" altLang="en-US" dirty="0">
                <a:latin typeface="Microsoft YaHei" charset="-122"/>
                <a:ea typeface="Microsoft YaHei" charset="-122"/>
                <a:cs typeface="Microsoft YaHei" charset="-122"/>
              </a:rPr>
              <a:t>的程序不能确保在</a:t>
            </a:r>
            <a:r>
              <a:rPr lang="en-US" altLang="zh-CN" dirty="0">
                <a:latin typeface="Microsoft YaHei" charset="-122"/>
                <a:ea typeface="Microsoft YaHei" charset="-122"/>
                <a:cs typeface="Microsoft YaHei" charset="-122"/>
              </a:rPr>
              <a:t>OpenGL 3.1</a:t>
            </a:r>
            <a:r>
              <a:rPr lang="zh-CN" altLang="en-US" dirty="0">
                <a:latin typeface="Microsoft YaHei" charset="-122"/>
                <a:ea typeface="Microsoft YaHei" charset="-122"/>
                <a:cs typeface="Microsoft YaHei" charset="-122"/>
              </a:rPr>
              <a:t>库下运行）</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spTree>
    <p:extLst>
      <p:ext uri="{BB962C8B-B14F-4D97-AF65-F5344CB8AC3E}">
        <p14:creationId xmlns:p14="http://schemas.microsoft.com/office/powerpoint/2010/main" val="160935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其它版本</a:t>
            </a:r>
            <a:br>
              <a:rPr lang="zh-CN" dirty="0"/>
            </a:br>
            <a:endParaRPr lang="zh-CN" altLang="en-US" dirty="0"/>
          </a:p>
        </p:txBody>
      </p:sp>
      <p:sp>
        <p:nvSpPr>
          <p:cNvPr id="3" name="内容占位符 2"/>
          <p:cNvSpPr>
            <a:spLocks noGrp="1"/>
          </p:cNvSpPr>
          <p:nvPr>
            <p:ph idx="1"/>
          </p:nvPr>
        </p:nvSpPr>
        <p:spPr/>
        <p:txBody>
          <a:bodyPr>
            <a:normAutofit/>
          </a:bodyPr>
          <a:lstStyle/>
          <a:p>
            <a:r>
              <a:rPr lang="en-US" altLang="zh-CN" dirty="0">
                <a:latin typeface="Microsoft YaHei" charset="-122"/>
                <a:ea typeface="Microsoft YaHei" charset="-122"/>
                <a:cs typeface="Microsoft YaHei" charset="-122"/>
              </a:rPr>
              <a:t>OpenGL ES</a:t>
            </a:r>
          </a:p>
          <a:p>
            <a:pPr lvl="1"/>
            <a:r>
              <a:rPr lang="zh-CN" altLang="en-US" dirty="0">
                <a:latin typeface="Microsoft YaHei" charset="-122"/>
                <a:ea typeface="Microsoft YaHei" charset="-122"/>
                <a:cs typeface="Microsoft YaHei" charset="-122"/>
              </a:rPr>
              <a:t> 嵌入式系统（</a:t>
            </a:r>
            <a:r>
              <a:rPr lang="en-US" altLang="zh-CN" dirty="0">
                <a:latin typeface="Microsoft YaHei" charset="-122"/>
                <a:ea typeface="Microsoft YaHei" charset="-122"/>
                <a:cs typeface="Microsoft YaHei" charset="-122"/>
              </a:rPr>
              <a:t>Embedded Systems</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 针对手机、</a:t>
            </a:r>
            <a:r>
              <a:rPr lang="en-US" altLang="zh-CN" dirty="0">
                <a:latin typeface="Microsoft YaHei" charset="-122"/>
                <a:ea typeface="Microsoft YaHei" charset="-122"/>
                <a:cs typeface="Microsoft YaHei" charset="-122"/>
              </a:rPr>
              <a:t>PDA</a:t>
            </a:r>
            <a:r>
              <a:rPr lang="zh-CN" altLang="en-US" dirty="0">
                <a:latin typeface="Microsoft YaHei" charset="-122"/>
                <a:ea typeface="Microsoft YaHei" charset="-122"/>
                <a:cs typeface="Microsoft YaHei" charset="-122"/>
              </a:rPr>
              <a:t>和游戏主机等嵌入式设备而设计</a:t>
            </a:r>
          </a:p>
          <a:p>
            <a:pPr lvl="1"/>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Version 1.0</a:t>
            </a:r>
            <a:r>
              <a:rPr lang="zh-CN" altLang="en-US" dirty="0">
                <a:latin typeface="Microsoft YaHei" charset="-122"/>
                <a:ea typeface="Microsoft YaHei" charset="-122"/>
                <a:cs typeface="Microsoft YaHei" charset="-122"/>
              </a:rPr>
              <a:t>（简化的</a:t>
            </a:r>
            <a:r>
              <a:rPr lang="en-US" altLang="zh-CN" dirty="0">
                <a:latin typeface="Microsoft YaHei" charset="-122"/>
                <a:ea typeface="Microsoft YaHei" charset="-122"/>
                <a:cs typeface="Microsoft YaHei" charset="-122"/>
              </a:rPr>
              <a:t>OpenGL 2.1</a:t>
            </a:r>
            <a:r>
              <a:rPr lang="zh-CN" altLang="en-US" dirty="0">
                <a:latin typeface="Microsoft YaHei" charset="-122"/>
                <a:ea typeface="Microsoft YaHei" charset="-122"/>
                <a:cs typeface="Microsoft YaHei" charset="-122"/>
              </a:rPr>
              <a:t>版本）</a:t>
            </a:r>
          </a:p>
          <a:p>
            <a:pPr lvl="1"/>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Version 2.0 </a:t>
            </a:r>
            <a:r>
              <a:rPr lang="zh-CN" altLang="en-US" dirty="0">
                <a:latin typeface="Microsoft YaHei" charset="-122"/>
                <a:ea typeface="Microsoft YaHei" charset="-122"/>
                <a:cs typeface="Microsoft YaHei" charset="-122"/>
              </a:rPr>
              <a:t>（简化的</a:t>
            </a:r>
            <a:r>
              <a:rPr lang="en-US" altLang="zh-CN" dirty="0">
                <a:latin typeface="Microsoft YaHei" charset="-122"/>
                <a:ea typeface="Microsoft YaHei" charset="-122"/>
                <a:cs typeface="Microsoft YaHei" charset="-122"/>
              </a:rPr>
              <a:t>OpenGL 3.1</a:t>
            </a:r>
            <a:r>
              <a:rPr lang="zh-CN" altLang="en-US" dirty="0">
                <a:latin typeface="Microsoft YaHei" charset="-122"/>
                <a:ea typeface="Microsoft YaHei" charset="-122"/>
                <a:cs typeface="Microsoft YaHei" charset="-122"/>
              </a:rPr>
              <a:t>）</a:t>
            </a:r>
          </a:p>
          <a:p>
            <a:pPr lvl="1"/>
            <a:r>
              <a:rPr lang="zh-CN" altLang="en-US" dirty="0">
                <a:latin typeface="Microsoft YaHei" charset="-122"/>
                <a:ea typeface="Microsoft YaHei" charset="-122"/>
                <a:cs typeface="Microsoft YaHei" charset="-122"/>
              </a:rPr>
              <a:t> </a:t>
            </a:r>
            <a:r>
              <a:rPr lang="en-US" altLang="zh-CN" dirty="0" err="1">
                <a:latin typeface="Microsoft YaHei" charset="-122"/>
                <a:ea typeface="Microsoft YaHei" charset="-122"/>
                <a:cs typeface="Microsoft YaHei" charset="-122"/>
              </a:rPr>
              <a:t>Shader</a:t>
            </a:r>
            <a:r>
              <a:rPr lang="en-US" altLang="zh-CN" dirty="0">
                <a:latin typeface="Microsoft YaHei" charset="-122"/>
                <a:ea typeface="Microsoft YaHei" charset="-122"/>
                <a:cs typeface="Microsoft YaHei" charset="-122"/>
              </a:rPr>
              <a:t> based</a:t>
            </a:r>
          </a:p>
          <a:p>
            <a:r>
              <a:rPr lang="en-US" altLang="zh-CN" dirty="0" err="1">
                <a:latin typeface="Microsoft YaHei" charset="-122"/>
                <a:ea typeface="Microsoft YaHei" charset="-122"/>
                <a:cs typeface="Microsoft YaHei" charset="-122"/>
              </a:rPr>
              <a:t>WebGL</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OpenGL ES 2.0</a:t>
            </a:r>
            <a:r>
              <a:rPr lang="zh-CN" altLang="en-US" dirty="0">
                <a:latin typeface="Microsoft YaHei" charset="-122"/>
                <a:ea typeface="Microsoft YaHei" charset="-122"/>
                <a:cs typeface="Microsoft YaHei" charset="-122"/>
              </a:rPr>
              <a:t>的</a:t>
            </a:r>
            <a:r>
              <a:rPr lang="en-US" altLang="zh-CN" dirty="0">
                <a:latin typeface="Microsoft YaHei" charset="-122"/>
                <a:ea typeface="Microsoft YaHei" charset="-122"/>
                <a:cs typeface="Microsoft YaHei" charset="-122"/>
              </a:rPr>
              <a:t>JavaScript</a:t>
            </a:r>
            <a:r>
              <a:rPr lang="zh-CN" altLang="en-US" dirty="0">
                <a:latin typeface="Microsoft YaHei" charset="-122"/>
                <a:ea typeface="Microsoft YaHei" charset="-122"/>
                <a:cs typeface="Microsoft YaHei" charset="-122"/>
              </a:rPr>
              <a:t>实现</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 用于创建具有复杂</a:t>
            </a:r>
            <a:r>
              <a:rPr lang="en-US" altLang="zh-CN" dirty="0">
                <a:latin typeface="Microsoft YaHei" charset="-122"/>
                <a:ea typeface="Microsoft YaHei" charset="-122"/>
                <a:cs typeface="Microsoft YaHei" charset="-122"/>
              </a:rPr>
              <a:t>3D</a:t>
            </a:r>
            <a:r>
              <a:rPr lang="zh-CN" altLang="en-US" dirty="0">
                <a:latin typeface="Microsoft YaHei" charset="-122"/>
                <a:ea typeface="Microsoft YaHei" charset="-122"/>
                <a:cs typeface="Microsoft YaHei" charset="-122"/>
              </a:rPr>
              <a:t>结构的网站页面，</a:t>
            </a:r>
            <a:r>
              <a:rPr lang="en-US" altLang="zh-CN" dirty="0">
                <a:latin typeface="Microsoft YaHei" charset="-122"/>
                <a:ea typeface="Microsoft YaHei" charset="-122"/>
                <a:cs typeface="Microsoft YaHei" charset="-122"/>
              </a:rPr>
              <a:t>3D</a:t>
            </a:r>
            <a:r>
              <a:rPr lang="zh-CN" altLang="en-US" dirty="0">
                <a:latin typeface="Microsoft YaHei" charset="-122"/>
                <a:ea typeface="Microsoft YaHei" charset="-122"/>
                <a:cs typeface="Microsoft YaHei" charset="-122"/>
              </a:rPr>
              <a:t>网页游戏的设计</a:t>
            </a:r>
            <a:endParaRPr lang="en-US" altLang="zh-CN" dirty="0">
              <a:latin typeface="Microsoft YaHei" charset="-122"/>
              <a:ea typeface="Microsoft YaHei" charset="-122"/>
              <a:cs typeface="Microsoft YaHei" charset="-122"/>
            </a:endParaRPr>
          </a:p>
          <a:p>
            <a:r>
              <a:rPr lang="en-US" altLang="zh-CN" dirty="0">
                <a:latin typeface="Microsoft YaHei" charset="-122"/>
                <a:ea typeface="Microsoft YaHei" charset="-122"/>
                <a:cs typeface="Microsoft YaHei" charset="-122"/>
              </a:rPr>
              <a:t>OpenGL 4.1 and 4.2</a:t>
            </a: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2012</a:t>
            </a:r>
            <a:r>
              <a:rPr lang="zh-CN" altLang="en-US" dirty="0">
                <a:latin typeface="Microsoft YaHei" charset="-122"/>
                <a:ea typeface="Microsoft YaHei" charset="-122"/>
                <a:cs typeface="Microsoft YaHei" charset="-122"/>
              </a:rPr>
              <a:t>年</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月）</a:t>
            </a:r>
          </a:p>
          <a:p>
            <a:pPr lvl="1"/>
            <a:r>
              <a:rPr lang="zh-CN" altLang="en-US" dirty="0">
                <a:latin typeface="Microsoft YaHei" charset="-122"/>
                <a:ea typeface="Microsoft YaHei" charset="-122"/>
                <a:cs typeface="Microsoft YaHei" charset="-122"/>
              </a:rPr>
              <a:t> 新增了</a:t>
            </a:r>
            <a:r>
              <a:rPr lang="en-US" altLang="zh-CN" dirty="0">
                <a:latin typeface="Microsoft YaHei" charset="-122"/>
                <a:ea typeface="Microsoft YaHei" charset="-122"/>
                <a:cs typeface="Microsoft YaHei" charset="-122"/>
              </a:rPr>
              <a:t>geometry </a:t>
            </a:r>
            <a:r>
              <a:rPr lang="en-US" altLang="zh-CN" dirty="0" err="1">
                <a:latin typeface="Microsoft YaHei" charset="-122"/>
                <a:ea typeface="Microsoft YaHei" charset="-122"/>
                <a:cs typeface="Microsoft YaHei" charset="-122"/>
              </a:rPr>
              <a:t>shaders</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和</a:t>
            </a:r>
            <a:r>
              <a:rPr lang="en-US" altLang="zh-CN" dirty="0" err="1">
                <a:latin typeface="Microsoft YaHei" charset="-122"/>
                <a:ea typeface="Microsoft YaHei" charset="-122"/>
                <a:cs typeface="Microsoft YaHei" charset="-122"/>
              </a:rPr>
              <a:t>tessellator</a:t>
            </a:r>
            <a:endParaRPr lang="zh-CN" altLang="en-US" dirty="0">
              <a:latin typeface="Microsoft YaHei" charset="-122"/>
              <a:ea typeface="Microsoft YaHei" charset="-122"/>
              <a:cs typeface="Microsoft YaHei"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spTree>
    <p:extLst>
      <p:ext uri="{BB962C8B-B14F-4D97-AF65-F5344CB8AC3E}">
        <p14:creationId xmlns:p14="http://schemas.microsoft.com/office/powerpoint/2010/main" val="116501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a:t>
            </a:r>
            <a:r>
              <a:rPr lang="en-US" altLang="zh-CN" dirty="0"/>
              <a:t>API</a:t>
            </a:r>
            <a:r>
              <a:rPr lang="zh-CN" altLang="en-US" dirty="0"/>
              <a:t>的使用</a:t>
            </a:r>
          </a:p>
        </p:txBody>
      </p:sp>
      <p:sp>
        <p:nvSpPr>
          <p:cNvPr id="7" name="Content Placeholder 6"/>
          <p:cNvSpPr>
            <a:spLocks noGrp="1"/>
          </p:cNvSpPr>
          <p:nvPr>
            <p:ph idx="1"/>
          </p:nvPr>
        </p:nvSpPr>
        <p:spPr/>
        <p:txBody>
          <a:bodyPr/>
          <a:lstStyle/>
          <a:p>
            <a:pPr>
              <a:lnSpc>
                <a:spcPts val="2880"/>
              </a:lnSpc>
              <a:spcBef>
                <a:spcPts val="1500"/>
              </a:spcBef>
            </a:pPr>
            <a:r>
              <a:rPr lang="zh-CN" altLang="en-US" dirty="0"/>
              <a:t>构建几何表示</a:t>
            </a:r>
            <a:endParaRPr lang="en-US" altLang="zh-CN" sz="2000" dirty="0"/>
          </a:p>
          <a:p>
            <a:pPr>
              <a:lnSpc>
                <a:spcPts val="2880"/>
              </a:lnSpc>
              <a:spcBef>
                <a:spcPts val="1500"/>
              </a:spcBef>
            </a:pPr>
            <a:r>
              <a:rPr lang="zh-CN" altLang="en-US" dirty="0"/>
              <a:t>绘制几何数据</a:t>
            </a:r>
            <a:endParaRPr lang="en-US" altLang="zh-CN" sz="2000"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1026" name="Picture 2" descr="http://www-irem.univ-paris13.fr/site_spip/IMG/png/sierpinsky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539"/>
          <a:stretch/>
        </p:blipFill>
        <p:spPr bwMode="auto">
          <a:xfrm>
            <a:off x="5095212" y="3575628"/>
            <a:ext cx="3405169" cy="3046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oftenpaper.net/img/siermathgb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212" y="944778"/>
            <a:ext cx="3158968" cy="276541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8650" y="2522557"/>
            <a:ext cx="3922384" cy="3970318"/>
          </a:xfrm>
          <a:prstGeom prst="rect">
            <a:avLst/>
          </a:prstGeom>
          <a:solidFill>
            <a:srgbClr val="BDD7EE">
              <a:alpha val="52941"/>
            </a:srgbClr>
          </a:solidFill>
        </p:spPr>
        <p:txBody>
          <a:bodyPr wrap="square">
            <a:spAutoFit/>
          </a:bodyPr>
          <a:lstStyle/>
          <a:p>
            <a:r>
              <a:rPr lang="en-US" altLang="zh-CN" b="1" dirty="0">
                <a:solidFill>
                  <a:srgbClr val="464DD9"/>
                </a:solidFill>
              </a:rPr>
              <a:t>  function</a:t>
            </a:r>
            <a:r>
              <a:rPr lang="en-US" altLang="zh-CN" dirty="0"/>
              <a:t> </a:t>
            </a:r>
            <a:r>
              <a:rPr lang="en-US" altLang="zh-CN" dirty="0" err="1"/>
              <a:t>sierpinski</a:t>
            </a:r>
            <a:r>
              <a:rPr lang="en-US" altLang="zh-CN" dirty="0"/>
              <a:t>()</a:t>
            </a:r>
          </a:p>
          <a:p>
            <a:r>
              <a:rPr lang="en-US" altLang="zh-CN" dirty="0"/>
              <a:t>  {</a:t>
            </a:r>
          </a:p>
          <a:p>
            <a:pPr lvl="1"/>
            <a:r>
              <a:rPr lang="en-US" altLang="zh-CN" dirty="0" err="1"/>
              <a:t>initialize_the_system</a:t>
            </a:r>
            <a:r>
              <a:rPr lang="en-US" altLang="zh-CN" dirty="0"/>
              <a:t>();</a:t>
            </a:r>
          </a:p>
          <a:p>
            <a:pPr lvl="1"/>
            <a:r>
              <a:rPr lang="en-US" altLang="zh-CN" dirty="0"/>
              <a:t>p = </a:t>
            </a:r>
            <a:r>
              <a:rPr lang="en-US" altLang="zh-CN" dirty="0" err="1"/>
              <a:t>find_initial_point</a:t>
            </a:r>
            <a:r>
              <a:rPr lang="en-US" altLang="zh-CN" dirty="0"/>
              <a:t>();</a:t>
            </a:r>
          </a:p>
          <a:p>
            <a:pPr lvl="1"/>
            <a:r>
              <a:rPr lang="en-US" altLang="zh-CN" dirty="0"/>
              <a:t>for (</a:t>
            </a:r>
            <a:r>
              <a:rPr lang="en-US" altLang="zh-CN" dirty="0" err="1"/>
              <a:t>some_number_of_points</a:t>
            </a:r>
            <a:r>
              <a:rPr lang="en-US" altLang="zh-CN" dirty="0"/>
              <a:t>) </a:t>
            </a:r>
          </a:p>
          <a:p>
            <a:pPr lvl="1"/>
            <a:r>
              <a:rPr lang="en-US" altLang="zh-CN" dirty="0"/>
              <a:t>{</a:t>
            </a:r>
          </a:p>
          <a:p>
            <a:pPr lvl="2"/>
            <a:r>
              <a:rPr lang="en-US" altLang="zh-CN" dirty="0"/>
              <a:t>q = </a:t>
            </a:r>
            <a:r>
              <a:rPr lang="en-US" altLang="zh-CN" b="1" dirty="0" err="1"/>
              <a:t>generate_a_point</a:t>
            </a:r>
            <a:r>
              <a:rPr lang="en-US" altLang="zh-CN" b="1" dirty="0"/>
              <a:t>(p)</a:t>
            </a:r>
            <a:r>
              <a:rPr lang="en-US" altLang="zh-CN" dirty="0"/>
              <a:t>;</a:t>
            </a:r>
          </a:p>
          <a:p>
            <a:pPr lvl="2"/>
            <a:r>
              <a:rPr lang="en-US" altLang="zh-CN" b="1" dirty="0" err="1"/>
              <a:t>store_the_point</a:t>
            </a:r>
            <a:r>
              <a:rPr lang="en-US" altLang="zh-CN" b="1" dirty="0"/>
              <a:t>(q);</a:t>
            </a:r>
          </a:p>
          <a:p>
            <a:pPr lvl="2"/>
            <a:r>
              <a:rPr lang="en-US" altLang="zh-CN" dirty="0"/>
              <a:t>p = q;</a:t>
            </a:r>
          </a:p>
          <a:p>
            <a:pPr lvl="1"/>
            <a:r>
              <a:rPr lang="en-US" altLang="zh-CN" dirty="0"/>
              <a:t>}</a:t>
            </a:r>
          </a:p>
          <a:p>
            <a:pPr lvl="1"/>
            <a:r>
              <a:rPr lang="en-US" altLang="zh-CN" b="1" dirty="0" err="1"/>
              <a:t>send_all_points_to_GPU</a:t>
            </a:r>
            <a:r>
              <a:rPr lang="en-US" altLang="zh-CN" b="1" dirty="0"/>
              <a:t>();</a:t>
            </a:r>
          </a:p>
          <a:p>
            <a:pPr lvl="1"/>
            <a:r>
              <a:rPr lang="en-US" altLang="zh-CN" b="1" dirty="0" err="1"/>
              <a:t>display_data_on_GPU</a:t>
            </a:r>
            <a:r>
              <a:rPr lang="en-US" altLang="zh-CN" b="1" dirty="0"/>
              <a:t>();</a:t>
            </a:r>
          </a:p>
          <a:p>
            <a:pPr lvl="1"/>
            <a:r>
              <a:rPr lang="en-US" altLang="zh-CN" dirty="0"/>
              <a:t>cleanup();</a:t>
            </a:r>
          </a:p>
          <a:p>
            <a:r>
              <a:rPr lang="en-US" altLang="zh-CN" dirty="0"/>
              <a:t>  }</a:t>
            </a:r>
            <a:endParaRPr lang="zh-CN" altLang="en-US" dirty="0"/>
          </a:p>
        </p:txBody>
      </p:sp>
    </p:spTree>
    <p:extLst>
      <p:ext uri="{BB962C8B-B14F-4D97-AF65-F5344CB8AC3E}">
        <p14:creationId xmlns:p14="http://schemas.microsoft.com/office/powerpoint/2010/main" val="255896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sp>
        <p:nvSpPr>
          <p:cNvPr id="8" name="文本框 7"/>
          <p:cNvSpPr txBox="1"/>
          <p:nvPr/>
        </p:nvSpPr>
        <p:spPr>
          <a:xfrm>
            <a:off x="1706243" y="3389111"/>
            <a:ext cx="5739072" cy="646331"/>
          </a:xfrm>
          <a:prstGeom prst="rect">
            <a:avLst/>
          </a:prstGeom>
          <a:noFill/>
        </p:spPr>
        <p:txBody>
          <a:bodyPr wrap="none" rtlCol="0">
            <a:spAutoFit/>
          </a:bodyPr>
          <a:lstStyle/>
          <a:p>
            <a:pPr algn="ctr"/>
            <a:r>
              <a:rPr lang="en-US" altLang="zh-CN" sz="3600" b="1" dirty="0">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编程与着色器语言</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90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3" name="图片 2"/>
          <p:cNvPicPr>
            <a:picLocks noChangeAspect="1"/>
          </p:cNvPicPr>
          <p:nvPr/>
        </p:nvPicPr>
        <p:blipFill>
          <a:blip r:embed="rId2"/>
          <a:stretch>
            <a:fillRect/>
          </a:stretch>
        </p:blipFill>
        <p:spPr>
          <a:xfrm>
            <a:off x="4572000" y="1195463"/>
            <a:ext cx="4261402" cy="4692246"/>
          </a:xfrm>
          <a:prstGeom prst="rect">
            <a:avLst/>
          </a:prstGeom>
        </p:spPr>
      </p:pic>
      <p:sp>
        <p:nvSpPr>
          <p:cNvPr id="8" name="矩形 7"/>
          <p:cNvSpPr/>
          <p:nvPr/>
        </p:nvSpPr>
        <p:spPr>
          <a:xfrm>
            <a:off x="432797" y="1195463"/>
            <a:ext cx="3922384" cy="4862870"/>
          </a:xfrm>
          <a:prstGeom prst="rect">
            <a:avLst/>
          </a:prstGeom>
          <a:solidFill>
            <a:srgbClr val="BDD7EE">
              <a:alpha val="52941"/>
            </a:srgbClr>
          </a:solidFill>
        </p:spPr>
        <p:txBody>
          <a:bodyPr wrap="square">
            <a:spAutoFit/>
          </a:bodyPr>
          <a:lstStyle/>
          <a:p>
            <a:r>
              <a:rPr lang="en-US" altLang="zh-CN" sz="1600" dirty="0">
                <a:latin typeface="Consolas" panose="020B0609020204030204" pitchFamily="49" charset="0"/>
              </a:rPr>
              <a:t>#</a:t>
            </a:r>
            <a:r>
              <a:rPr lang="en-US" altLang="zh-CN" sz="1600" dirty="0">
                <a:solidFill>
                  <a:srgbClr val="464DD9"/>
                </a:solidFill>
                <a:latin typeface="Consolas" panose="020B0609020204030204" pitchFamily="49" charset="0"/>
              </a:rPr>
              <a:t>include</a:t>
            </a:r>
            <a:r>
              <a:rPr lang="en-US" altLang="zh-CN" sz="1600" dirty="0">
                <a:latin typeface="Consolas" panose="020B0609020204030204" pitchFamily="49" charset="0"/>
              </a:rPr>
              <a:t> &lt;GL/</a:t>
            </a:r>
            <a:r>
              <a:rPr lang="en-US" altLang="zh-CN" sz="1600" dirty="0" err="1">
                <a:latin typeface="Consolas" panose="020B0609020204030204" pitchFamily="49" charset="0"/>
              </a:rPr>
              <a:t>glut.h</a:t>
            </a:r>
            <a:r>
              <a:rPr lang="en-US" altLang="zh-CN" sz="1600" dirty="0">
                <a:latin typeface="Consolas" panose="020B0609020204030204" pitchFamily="49" charset="0"/>
              </a:rPr>
              <a:t>&gt;</a:t>
            </a:r>
          </a:p>
          <a:p>
            <a:r>
              <a:rPr lang="en-US" altLang="zh-CN" sz="1600" dirty="0">
                <a:solidFill>
                  <a:srgbClr val="464DD9"/>
                </a:solidFill>
                <a:latin typeface="Consolas" panose="020B0609020204030204" pitchFamily="49" charset="0"/>
              </a:rPr>
              <a:t>void</a:t>
            </a:r>
            <a:r>
              <a:rPr lang="en-US" altLang="zh-CN" sz="1600" dirty="0">
                <a:latin typeface="Consolas" panose="020B0609020204030204" pitchFamily="49" charset="0"/>
              </a:rPr>
              <a:t> </a:t>
            </a:r>
            <a:r>
              <a:rPr lang="en-US" altLang="zh-CN" sz="1600" dirty="0" err="1">
                <a:latin typeface="Consolas" panose="020B0609020204030204" pitchFamily="49" charset="0"/>
              </a:rPr>
              <a:t>mydisplay</a:t>
            </a:r>
            <a:r>
              <a:rPr lang="en-US" altLang="zh-CN" sz="1600" dirty="0">
                <a:latin typeface="Consolas" panose="020B0609020204030204" pitchFamily="49" charset="0"/>
              </a:rPr>
              <a:t>()</a:t>
            </a:r>
          </a:p>
          <a:p>
            <a:r>
              <a:rPr lang="en-US" altLang="zh-CN" sz="1600" dirty="0">
                <a:latin typeface="Consolas" panose="020B0609020204030204" pitchFamily="49" charset="0"/>
              </a:rPr>
              <a:t>{</a:t>
            </a:r>
          </a:p>
          <a:p>
            <a:pPr lvl="1"/>
            <a:r>
              <a:rPr lang="en-US" altLang="zh-CN" sz="1600" dirty="0" err="1">
                <a:latin typeface="Consolas" panose="020B0609020204030204" pitchFamily="49" charset="0"/>
              </a:rPr>
              <a:t>glClear</a:t>
            </a:r>
            <a:r>
              <a:rPr lang="en-US" altLang="zh-CN" sz="1600" dirty="0">
                <a:latin typeface="Consolas" panose="020B0609020204030204" pitchFamily="49" charset="0"/>
              </a:rPr>
              <a:t>(GL_COLOR_BUFFER_BIT);</a:t>
            </a:r>
          </a:p>
          <a:p>
            <a:pPr lvl="1"/>
            <a:r>
              <a:rPr lang="en-US" altLang="zh-CN" sz="1600" b="1" dirty="0" err="1">
                <a:solidFill>
                  <a:srgbClr val="7030A0"/>
                </a:solidFill>
                <a:latin typeface="Consolas" panose="020B0609020204030204" pitchFamily="49" charset="0"/>
              </a:rPr>
              <a:t>glBegin</a:t>
            </a:r>
            <a:r>
              <a:rPr lang="en-US" altLang="zh-CN" sz="1600" b="1" dirty="0">
                <a:solidFill>
                  <a:srgbClr val="7030A0"/>
                </a:solidFill>
                <a:latin typeface="Consolas" panose="020B0609020204030204" pitchFamily="49" charset="0"/>
              </a:rPr>
              <a:t>(GL_POLYGON);</a:t>
            </a:r>
          </a:p>
          <a:p>
            <a:pPr lvl="1"/>
            <a:r>
              <a:rPr lang="en-US" altLang="zh-CN" sz="1600" dirty="0">
                <a:latin typeface="Consolas" panose="020B0609020204030204" pitchFamily="49" charset="0"/>
              </a:rPr>
              <a:t>glVertex2d(-0.5, -0.5);</a:t>
            </a:r>
          </a:p>
          <a:p>
            <a:pPr lvl="1"/>
            <a:r>
              <a:rPr lang="en-US" altLang="zh-CN" sz="1600" dirty="0">
                <a:latin typeface="Consolas" panose="020B0609020204030204" pitchFamily="49" charset="0"/>
              </a:rPr>
              <a:t>glVertex2d(-0.5, 0.5);</a:t>
            </a:r>
          </a:p>
          <a:p>
            <a:pPr lvl="1"/>
            <a:r>
              <a:rPr lang="en-US" altLang="zh-CN" sz="1600" dirty="0">
                <a:latin typeface="Consolas" panose="020B0609020204030204" pitchFamily="49" charset="0"/>
              </a:rPr>
              <a:t>glVertex2d(0.5, 0.5);</a:t>
            </a:r>
          </a:p>
          <a:p>
            <a:pPr lvl="1"/>
            <a:r>
              <a:rPr lang="en-US" altLang="zh-CN" sz="1600" dirty="0">
                <a:latin typeface="Consolas" panose="020B0609020204030204" pitchFamily="49" charset="0"/>
              </a:rPr>
              <a:t>glVertex2d(0.5, -0.5);</a:t>
            </a:r>
          </a:p>
          <a:p>
            <a:pPr lvl="1"/>
            <a:r>
              <a:rPr lang="en-US" altLang="zh-CN" sz="1600" b="1" dirty="0" err="1">
                <a:solidFill>
                  <a:srgbClr val="7030A0"/>
                </a:solidFill>
                <a:latin typeface="Consolas" panose="020B0609020204030204" pitchFamily="49" charset="0"/>
              </a:rPr>
              <a:t>glEnd</a:t>
            </a:r>
            <a:r>
              <a:rPr lang="en-US" altLang="zh-CN" sz="1600" b="1" dirty="0">
                <a:solidFill>
                  <a:srgbClr val="7030A0"/>
                </a:solidFill>
                <a:latin typeface="Consolas" panose="020B0609020204030204" pitchFamily="49" charset="0"/>
              </a:rPr>
              <a:t>();</a:t>
            </a:r>
          </a:p>
          <a:p>
            <a:pPr lvl="1"/>
            <a:r>
              <a:rPr lang="en-US" altLang="zh-CN" sz="1600" dirty="0" err="1">
                <a:latin typeface="Consolas" panose="020B0609020204030204" pitchFamily="49" charset="0"/>
              </a:rPr>
              <a:t>glFlush</a:t>
            </a:r>
            <a:r>
              <a:rPr lang="en-US" altLang="zh-CN" sz="1600" dirty="0">
                <a:latin typeface="Consolas" panose="020B0609020204030204" pitchFamily="49" charset="0"/>
              </a:rPr>
              <a:t>();</a:t>
            </a:r>
          </a:p>
          <a:p>
            <a:r>
              <a:rPr lang="en-US" altLang="zh-CN" sz="1600" dirty="0">
                <a:latin typeface="Consolas" panose="020B0609020204030204" pitchFamily="49" charset="0"/>
              </a:rPr>
              <a:t>}</a:t>
            </a:r>
          </a:p>
          <a:p>
            <a:r>
              <a:rPr lang="en-US" altLang="zh-CN" sz="1600" dirty="0" err="1">
                <a:solidFill>
                  <a:srgbClr val="464DD9"/>
                </a:solidFill>
                <a:latin typeface="Consolas" panose="020B0609020204030204" pitchFamily="49" charset="0"/>
              </a:rPr>
              <a:t>int</a:t>
            </a:r>
            <a:r>
              <a:rPr lang="en-US" altLang="zh-CN" sz="1600" dirty="0">
                <a:latin typeface="Consolas" panose="020B0609020204030204" pitchFamily="49" charset="0"/>
              </a:rPr>
              <a:t> main(</a:t>
            </a:r>
            <a:r>
              <a:rPr lang="en-US" altLang="zh-CN" sz="1600" dirty="0" err="1">
                <a:solidFill>
                  <a:srgbClr val="464DD9"/>
                </a:solidFill>
                <a:latin typeface="Consolas" panose="020B0609020204030204" pitchFamily="49" charset="0"/>
              </a:rPr>
              <a:t>int</a:t>
            </a:r>
            <a:r>
              <a:rPr lang="en-US" altLang="zh-CN" sz="1600" dirty="0">
                <a:latin typeface="Consolas" panose="020B0609020204030204" pitchFamily="49" charset="0"/>
              </a:rPr>
              <a:t> </a:t>
            </a:r>
            <a:r>
              <a:rPr lang="en-US" altLang="zh-CN" sz="1600" dirty="0" err="1">
                <a:latin typeface="Consolas" panose="020B0609020204030204" pitchFamily="49" charset="0"/>
              </a:rPr>
              <a:t>argc</a:t>
            </a:r>
            <a:r>
              <a:rPr lang="en-US" altLang="zh-CN" sz="1600" dirty="0">
                <a:latin typeface="Consolas" panose="020B0609020204030204" pitchFamily="49" charset="0"/>
              </a:rPr>
              <a:t>, </a:t>
            </a:r>
            <a:r>
              <a:rPr lang="en-US" altLang="zh-CN" sz="1600" dirty="0">
                <a:solidFill>
                  <a:srgbClr val="464DD9"/>
                </a:solidFill>
                <a:latin typeface="Consolas" panose="020B0609020204030204" pitchFamily="49" charset="0"/>
              </a:rPr>
              <a:t>char</a:t>
            </a:r>
            <a:r>
              <a:rPr lang="en-US" altLang="zh-CN" sz="1600" dirty="0">
                <a:latin typeface="Consolas" panose="020B0609020204030204" pitchFamily="49" charset="0"/>
              </a:rPr>
              <a:t>* </a:t>
            </a:r>
            <a:r>
              <a:rPr lang="en-US" altLang="zh-CN" sz="1600" dirty="0" err="1">
                <a:latin typeface="Consolas" panose="020B0609020204030204" pitchFamily="49" charset="0"/>
              </a:rPr>
              <a:t>argv</a:t>
            </a:r>
            <a:r>
              <a:rPr lang="en-US" altLang="zh-CN" sz="1600" dirty="0">
                <a:latin typeface="Consolas" panose="020B0609020204030204" pitchFamily="49" charset="0"/>
              </a:rPr>
              <a:t>[]) {</a:t>
            </a:r>
          </a:p>
          <a:p>
            <a:pPr lvl="1"/>
            <a:r>
              <a:rPr lang="en-US" altLang="zh-CN" sz="1600" dirty="0" err="1">
                <a:latin typeface="Consolas" panose="020B0609020204030204" pitchFamily="49" charset="0"/>
              </a:rPr>
              <a:t>glutInit</a:t>
            </a:r>
            <a:r>
              <a:rPr lang="en-US" altLang="zh-CN" sz="1600" dirty="0">
                <a:latin typeface="Consolas" panose="020B0609020204030204" pitchFamily="49" charset="0"/>
              </a:rPr>
              <a:t>(&amp;</a:t>
            </a:r>
            <a:r>
              <a:rPr lang="en-US" altLang="zh-CN" sz="1600" dirty="0" err="1">
                <a:latin typeface="Consolas" panose="020B0609020204030204" pitchFamily="49" charset="0"/>
              </a:rPr>
              <a:t>argc</a:t>
            </a:r>
            <a:r>
              <a:rPr lang="en-US" altLang="zh-CN" sz="1600" dirty="0">
                <a:latin typeface="Consolas" panose="020B0609020204030204" pitchFamily="49" charset="0"/>
              </a:rPr>
              <a:t>, </a:t>
            </a:r>
            <a:r>
              <a:rPr lang="en-US" altLang="zh-CN" sz="1600" dirty="0" err="1">
                <a:latin typeface="Consolas" panose="020B0609020204030204" pitchFamily="49" charset="0"/>
              </a:rPr>
              <a:t>argv</a:t>
            </a:r>
            <a:r>
              <a:rPr lang="en-US" altLang="zh-CN" sz="1600" dirty="0">
                <a:latin typeface="Consolas" panose="020B0609020204030204" pitchFamily="49" charset="0"/>
              </a:rPr>
              <a:t>);</a:t>
            </a:r>
          </a:p>
          <a:p>
            <a:pPr lvl="1"/>
            <a:r>
              <a:rPr lang="en-US" altLang="zh-CN" sz="1600" dirty="0" err="1">
                <a:latin typeface="Consolas" panose="020B0609020204030204" pitchFamily="49" charset="0"/>
              </a:rPr>
              <a:t>glutCreateWindow</a:t>
            </a:r>
            <a:r>
              <a:rPr lang="en-US" altLang="zh-CN" sz="1600" dirty="0">
                <a:latin typeface="Consolas" panose="020B0609020204030204" pitchFamily="49" charset="0"/>
              </a:rPr>
              <a:t>("</a:t>
            </a:r>
            <a:r>
              <a:rPr lang="zh-CN" altLang="en-US" sz="1600" dirty="0">
                <a:latin typeface="Consolas" panose="020B0609020204030204" pitchFamily="49" charset="0"/>
              </a:rPr>
              <a:t>简单示例</a:t>
            </a:r>
            <a:r>
              <a:rPr lang="en-US" altLang="zh-CN" sz="1600" dirty="0">
                <a:latin typeface="Consolas" panose="020B0609020204030204" pitchFamily="49" charset="0"/>
              </a:rPr>
              <a:t>");</a:t>
            </a:r>
          </a:p>
          <a:p>
            <a:pPr lvl="1"/>
            <a:r>
              <a:rPr lang="en-US" altLang="zh-CN" sz="1600" dirty="0" err="1">
                <a:latin typeface="Consolas" panose="020B0609020204030204" pitchFamily="49" charset="0"/>
              </a:rPr>
              <a:t>glutDisplayFunc</a:t>
            </a:r>
            <a:r>
              <a:rPr lang="en-US" altLang="zh-CN" sz="1600" dirty="0">
                <a:latin typeface="Consolas" panose="020B0609020204030204" pitchFamily="49" charset="0"/>
              </a:rPr>
              <a:t>(</a:t>
            </a:r>
            <a:r>
              <a:rPr lang="en-US" altLang="zh-CN" sz="1600" dirty="0" err="1">
                <a:latin typeface="Consolas" panose="020B0609020204030204" pitchFamily="49" charset="0"/>
              </a:rPr>
              <a:t>mydisplay</a:t>
            </a:r>
            <a:r>
              <a:rPr lang="en-US" altLang="zh-CN" sz="1600" dirty="0">
                <a:latin typeface="Consolas" panose="020B0609020204030204" pitchFamily="49" charset="0"/>
              </a:rPr>
              <a:t>);</a:t>
            </a:r>
          </a:p>
          <a:p>
            <a:pPr lvl="1"/>
            <a:r>
              <a:rPr lang="en-US" altLang="zh-CN" sz="1600" dirty="0" err="1">
                <a:latin typeface="Consolas" panose="020B0609020204030204" pitchFamily="49" charset="0"/>
              </a:rPr>
              <a:t>glutMainLoop</a:t>
            </a:r>
            <a:r>
              <a:rPr lang="en-US" altLang="zh-CN" sz="1600" dirty="0">
                <a:latin typeface="Consolas" panose="020B0609020204030204" pitchFamily="49" charset="0"/>
              </a:rPr>
              <a:t>();</a:t>
            </a:r>
          </a:p>
          <a:p>
            <a:r>
              <a:rPr lang="en-US" altLang="zh-CN" sz="1600" dirty="0">
                <a:latin typeface="Consolas" panose="020B0609020204030204" pitchFamily="49" charset="0"/>
              </a:rPr>
              <a:t>}</a:t>
            </a:r>
            <a:endParaRPr lang="zh-CN" altLang="en-US" sz="1600" dirty="0">
              <a:latin typeface="Consolas" panose="020B0609020204030204" pitchFamily="49" charset="0"/>
            </a:endParaRPr>
          </a:p>
        </p:txBody>
      </p:sp>
      <p:sp>
        <p:nvSpPr>
          <p:cNvPr id="9" name="TextBox 8"/>
          <p:cNvSpPr txBox="1"/>
          <p:nvPr/>
        </p:nvSpPr>
        <p:spPr>
          <a:xfrm>
            <a:off x="5647946" y="6075534"/>
            <a:ext cx="2206053" cy="369332"/>
          </a:xfrm>
          <a:prstGeom prst="rect">
            <a:avLst/>
          </a:prstGeom>
          <a:noFill/>
        </p:spPr>
        <p:txBody>
          <a:bodyPr wrap="none" rtlCol="0">
            <a:spAutoFit/>
          </a:bodyPr>
          <a:lstStyle/>
          <a:p>
            <a:r>
              <a:rPr lang="zh-CN" altLang="en-US" dirty="0"/>
              <a:t>旧版本：</a:t>
            </a:r>
            <a:r>
              <a:rPr lang="en-US" altLang="zh-CN" dirty="0"/>
              <a:t>OpenGL</a:t>
            </a:r>
            <a:r>
              <a:rPr lang="zh-CN" altLang="en-US" dirty="0"/>
              <a:t> </a:t>
            </a:r>
            <a:r>
              <a:rPr lang="en-US" altLang="zh-CN" dirty="0"/>
              <a:t>2.0</a:t>
            </a:r>
            <a:endParaRPr lang="en-US" dirty="0"/>
          </a:p>
        </p:txBody>
      </p:sp>
    </p:spTree>
    <p:extLst>
      <p:ext uri="{BB962C8B-B14F-4D97-AF65-F5344CB8AC3E}">
        <p14:creationId xmlns:p14="http://schemas.microsoft.com/office/powerpoint/2010/main" val="248825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5" name="TextBox 4"/>
          <p:cNvSpPr txBox="1"/>
          <p:nvPr/>
        </p:nvSpPr>
        <p:spPr>
          <a:xfrm>
            <a:off x="6024201" y="5801214"/>
            <a:ext cx="990977" cy="369332"/>
          </a:xfrm>
          <a:prstGeom prst="rect">
            <a:avLst/>
          </a:prstGeom>
          <a:noFill/>
        </p:spPr>
        <p:txBody>
          <a:bodyPr wrap="none" rtlCol="0">
            <a:spAutoFit/>
          </a:bodyPr>
          <a:lstStyle/>
          <a:p>
            <a:pPr algn="ctr"/>
            <a:r>
              <a:rPr lang="zh-CN" altLang="en-US" dirty="0"/>
              <a:t>实验 </a:t>
            </a:r>
            <a:r>
              <a:rPr lang="en-US" altLang="zh-CN" dirty="0"/>
              <a:t>1.1</a:t>
            </a:r>
          </a:p>
        </p:txBody>
      </p:sp>
      <p:pic>
        <p:nvPicPr>
          <p:cNvPr id="9"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4491149" y="1327774"/>
            <a:ext cx="4057081" cy="4218201"/>
          </a:xfrm>
          <a:prstGeom prst="rect">
            <a:avLst/>
          </a:prstGeom>
          <a:noFill/>
          <a:ln>
            <a:noFill/>
          </a:ln>
        </p:spPr>
      </p:pic>
      <p:pic>
        <p:nvPicPr>
          <p:cNvPr id="11" name="Picture 10"/>
          <p:cNvPicPr>
            <a:picLocks noChangeAspect="1"/>
          </p:cNvPicPr>
          <p:nvPr/>
        </p:nvPicPr>
        <p:blipFill>
          <a:blip r:embed="rId3"/>
          <a:stretch>
            <a:fillRect/>
          </a:stretch>
        </p:blipFill>
        <p:spPr>
          <a:xfrm>
            <a:off x="713026" y="1434454"/>
            <a:ext cx="2852045" cy="4953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30351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pic>
        <p:nvPicPr>
          <p:cNvPr id="11" name="Picture 10"/>
          <p:cNvPicPr>
            <a:picLocks noChangeAspect="1"/>
          </p:cNvPicPr>
          <p:nvPr/>
        </p:nvPicPr>
        <p:blipFill rotWithShape="1">
          <a:blip r:embed="rId3"/>
          <a:srcRect b="46121"/>
          <a:stretch/>
        </p:blipFill>
        <p:spPr>
          <a:xfrm>
            <a:off x="314147" y="1350523"/>
            <a:ext cx="4789277" cy="448131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t="54001" r="25825"/>
          <a:stretch/>
        </p:blipFill>
        <p:spPr>
          <a:xfrm>
            <a:off x="5185509" y="1678211"/>
            <a:ext cx="3552478" cy="382594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spTree>
    <p:extLst>
      <p:ext uri="{BB962C8B-B14F-4D97-AF65-F5344CB8AC3E}">
        <p14:creationId xmlns:p14="http://schemas.microsoft.com/office/powerpoint/2010/main" val="24019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11" name="Picture 10"/>
          <p:cNvPicPr>
            <a:picLocks noChangeAspect="1"/>
          </p:cNvPicPr>
          <p:nvPr/>
        </p:nvPicPr>
        <p:blipFill rotWithShape="1">
          <a:blip r:embed="rId3"/>
          <a:srcRect b="46121"/>
          <a:stretch/>
        </p:blipFill>
        <p:spPr>
          <a:xfrm>
            <a:off x="314147" y="1350523"/>
            <a:ext cx="4789277" cy="448131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t="54001" r="25825"/>
          <a:stretch/>
        </p:blipFill>
        <p:spPr>
          <a:xfrm>
            <a:off x="5185509" y="1678211"/>
            <a:ext cx="3552478" cy="382594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pic>
        <p:nvPicPr>
          <p:cNvPr id="16" name="Picture 7"/>
          <p:cNvPicPr>
            <a:picLocks noChangeAspect="1"/>
          </p:cNvPicPr>
          <p:nvPr/>
        </p:nvPicPr>
        <p:blipFill rotWithShape="1">
          <a:blip r:embed="rId3"/>
          <a:srcRect t="54001" r="25825"/>
          <a:stretch/>
        </p:blipFill>
        <p:spPr>
          <a:xfrm>
            <a:off x="1419704" y="60604"/>
            <a:ext cx="6311547" cy="6797396"/>
          </a:xfrm>
          <a:prstGeom prst="rect">
            <a:avLst/>
          </a:prstGeom>
          <a:ln>
            <a:noFill/>
          </a:ln>
          <a:effectLst>
            <a:outerShdw blurRad="292100" dist="139700" dir="2700000" algn="tl" rotWithShape="0">
              <a:srgbClr val="333333">
                <a:alpha val="65000"/>
              </a:srgbClr>
            </a:outerShdw>
          </a:effectLst>
        </p:spPr>
      </p:pic>
      <p:sp>
        <p:nvSpPr>
          <p:cNvPr id="9" name="Rounded Rectangle 6"/>
          <p:cNvSpPr/>
          <p:nvPr/>
        </p:nvSpPr>
        <p:spPr>
          <a:xfrm>
            <a:off x="2128142" y="5381001"/>
            <a:ext cx="2626738" cy="4691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2"/>
          <p:cNvSpPr txBox="1"/>
          <p:nvPr/>
        </p:nvSpPr>
        <p:spPr>
          <a:xfrm>
            <a:off x="4654917" y="5067546"/>
            <a:ext cx="2335896" cy="36933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err="1"/>
              <a:t>init</a:t>
            </a:r>
            <a:r>
              <a:rPr lang="zh-CN" altLang="en-US" dirty="0"/>
              <a:t>：自定义图形内容</a:t>
            </a:r>
            <a:endParaRPr lang="en-US" dirty="0"/>
          </a:p>
        </p:txBody>
      </p:sp>
      <p:sp>
        <p:nvSpPr>
          <p:cNvPr id="12" name="TextBox 2"/>
          <p:cNvSpPr txBox="1"/>
          <p:nvPr/>
        </p:nvSpPr>
        <p:spPr>
          <a:xfrm>
            <a:off x="4665229" y="5868296"/>
            <a:ext cx="4253087" cy="36933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err="1"/>
              <a:t>glutDispalyFunc</a:t>
            </a:r>
            <a:r>
              <a:rPr lang="en-US" altLang="zh-CN" dirty="0"/>
              <a:t>( function* ) </a:t>
            </a:r>
            <a:r>
              <a:rPr lang="zh-CN" altLang="en-US" dirty="0"/>
              <a:t>绘制回调函数</a:t>
            </a:r>
            <a:endParaRPr lang="en-US" dirty="0"/>
          </a:p>
        </p:txBody>
      </p:sp>
    </p:spTree>
    <p:extLst>
      <p:ext uri="{BB962C8B-B14F-4D97-AF65-F5344CB8AC3E}">
        <p14:creationId xmlns:p14="http://schemas.microsoft.com/office/powerpoint/2010/main" val="132907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 </a:t>
            </a:r>
            <a:r>
              <a:rPr lang="en-US" altLang="zh-CN" dirty="0"/>
              <a:t>1.1&amp;1.2</a:t>
            </a:r>
            <a:endParaRPr lang="en-US" dirty="0"/>
          </a:p>
        </p:txBody>
      </p:sp>
      <p:sp>
        <p:nvSpPr>
          <p:cNvPr id="5" name="Content Placeholder 4"/>
          <p:cNvSpPr>
            <a:spLocks noGrp="1"/>
          </p:cNvSpPr>
          <p:nvPr>
            <p:ph sz="half" idx="1"/>
          </p:nvPr>
        </p:nvSpPr>
        <p:spPr/>
        <p:txBody>
          <a:bodyPr/>
          <a:lstStyle/>
          <a:p>
            <a:r>
              <a:rPr lang="zh-CN" altLang="en-US" dirty="0"/>
              <a:t>环境配置</a:t>
            </a:r>
            <a:endParaRPr lang="en-US" dirty="0"/>
          </a:p>
        </p:txBody>
      </p:sp>
      <p:sp>
        <p:nvSpPr>
          <p:cNvPr id="6" name="Content Placeholder 5"/>
          <p:cNvSpPr>
            <a:spLocks noGrp="1"/>
          </p:cNvSpPr>
          <p:nvPr>
            <p:ph sz="half" idx="2"/>
          </p:nvPr>
        </p:nvSpPr>
        <p:spPr/>
        <p:txBody>
          <a:bodyPr/>
          <a:lstStyle/>
          <a:p>
            <a:r>
              <a:rPr lang="zh-CN" altLang="en-US" dirty="0"/>
              <a:t>二维简单绘制</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a:t>
            </a:fld>
            <a:endParaRPr lang="zh-CN" altLang="en-US" dirty="0"/>
          </a:p>
        </p:txBody>
      </p:sp>
      <p:pic>
        <p:nvPicPr>
          <p:cNvPr id="7"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565288" y="2577148"/>
            <a:ext cx="3467409" cy="3605111"/>
          </a:xfrm>
          <a:prstGeom prst="rect">
            <a:avLst/>
          </a:prstGeom>
          <a:noFill/>
          <a:ln>
            <a:noFill/>
          </a:ln>
        </p:spPr>
      </p:pic>
      <p:pic>
        <p:nvPicPr>
          <p:cNvPr id="8" name="图片 5" descr="C:\Users\LEO\AppData\Local\Microsoft\Windows\INetCache\Content.Word\QQ截图20160823133732.png"/>
          <p:cNvPicPr/>
          <p:nvPr/>
        </p:nvPicPr>
        <p:blipFill>
          <a:blip r:embed="rId3">
            <a:extLst>
              <a:ext uri="{28A0092B-C50C-407E-A947-70E740481C1C}">
                <a14:useLocalDpi xmlns:a14="http://schemas.microsoft.com/office/drawing/2010/main" val="0"/>
              </a:ext>
            </a:extLst>
          </a:blip>
          <a:srcRect/>
          <a:stretch>
            <a:fillRect/>
          </a:stretch>
        </p:blipFill>
        <p:spPr bwMode="auto">
          <a:xfrm>
            <a:off x="5014098" y="2577148"/>
            <a:ext cx="3437890" cy="3599815"/>
          </a:xfrm>
          <a:prstGeom prst="rect">
            <a:avLst/>
          </a:prstGeom>
          <a:noFill/>
          <a:ln>
            <a:noFill/>
          </a:ln>
        </p:spPr>
      </p:pic>
    </p:spTree>
    <p:extLst>
      <p:ext uri="{BB962C8B-B14F-4D97-AF65-F5344CB8AC3E}">
        <p14:creationId xmlns:p14="http://schemas.microsoft.com/office/powerpoint/2010/main" val="640994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pic>
        <p:nvPicPr>
          <p:cNvPr id="11" name="Picture 10"/>
          <p:cNvPicPr>
            <a:picLocks noChangeAspect="1"/>
          </p:cNvPicPr>
          <p:nvPr/>
        </p:nvPicPr>
        <p:blipFill rotWithShape="1">
          <a:blip r:embed="rId3"/>
          <a:srcRect b="46121"/>
          <a:stretch/>
        </p:blipFill>
        <p:spPr>
          <a:xfrm>
            <a:off x="314147" y="1350523"/>
            <a:ext cx="4789277" cy="448131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t="54001" r="25825"/>
          <a:stretch/>
        </p:blipFill>
        <p:spPr>
          <a:xfrm>
            <a:off x="5185509" y="1678211"/>
            <a:ext cx="3552478" cy="3825940"/>
          </a:xfrm>
          <a:prstGeom prst="rect">
            <a:avLst/>
          </a:prstGeom>
          <a:ln>
            <a:noFill/>
          </a:ln>
          <a:effectLst>
            <a:outerShdw blurRad="292100" dist="139700" dir="2700000" algn="tl" rotWithShape="0">
              <a:srgbClr val="333333">
                <a:alpha val="65000"/>
              </a:srgbClr>
            </a:outerShdw>
          </a:effectLst>
        </p:spPr>
      </p:pic>
      <p:pic>
        <p:nvPicPr>
          <p:cNvPr id="17" name="Picture 10"/>
          <p:cNvPicPr>
            <a:picLocks noChangeAspect="1"/>
          </p:cNvPicPr>
          <p:nvPr/>
        </p:nvPicPr>
        <p:blipFill rotWithShape="1">
          <a:blip r:embed="rId3"/>
          <a:srcRect b="46121"/>
          <a:stretch/>
        </p:blipFill>
        <p:spPr>
          <a:xfrm>
            <a:off x="822226" y="95705"/>
            <a:ext cx="7142197" cy="668294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
        <p:nvSpPr>
          <p:cNvPr id="3" name="TextBox 2"/>
          <p:cNvSpPr txBox="1"/>
          <p:nvPr/>
        </p:nvSpPr>
        <p:spPr>
          <a:xfrm>
            <a:off x="3942895" y="2705633"/>
            <a:ext cx="2712794" cy="36933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VAO </a:t>
            </a:r>
            <a:r>
              <a:rPr lang="en-US" altLang="zh-CN" dirty="0"/>
              <a:t>(</a:t>
            </a:r>
            <a:r>
              <a:rPr lang="en-US" dirty="0"/>
              <a:t> Vertex Array Object </a:t>
            </a:r>
            <a:r>
              <a:rPr lang="en-US" altLang="zh-CN" dirty="0"/>
              <a:t>)</a:t>
            </a:r>
            <a:endParaRPr lang="en-US" dirty="0"/>
          </a:p>
        </p:txBody>
      </p:sp>
      <p:sp>
        <p:nvSpPr>
          <p:cNvPr id="12" name="TextBox 11"/>
          <p:cNvSpPr txBox="1"/>
          <p:nvPr/>
        </p:nvSpPr>
        <p:spPr>
          <a:xfrm>
            <a:off x="3942895" y="3513193"/>
            <a:ext cx="2794548" cy="36933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V</a:t>
            </a:r>
            <a:r>
              <a:rPr lang="en-US" altLang="zh-CN" dirty="0"/>
              <a:t>B</a:t>
            </a:r>
            <a:r>
              <a:rPr lang="en-US" dirty="0"/>
              <a:t>O </a:t>
            </a:r>
            <a:r>
              <a:rPr lang="en-US" altLang="zh-CN" dirty="0"/>
              <a:t>(</a:t>
            </a:r>
            <a:r>
              <a:rPr lang="en-US" dirty="0"/>
              <a:t> Vertex </a:t>
            </a:r>
            <a:r>
              <a:rPr lang="en-US" altLang="zh-CN" dirty="0"/>
              <a:t>Buffer</a:t>
            </a:r>
            <a:r>
              <a:rPr lang="zh-CN" altLang="en-US" dirty="0"/>
              <a:t> </a:t>
            </a:r>
            <a:r>
              <a:rPr lang="en-US" dirty="0"/>
              <a:t>Object </a:t>
            </a:r>
            <a:r>
              <a:rPr lang="en-US" altLang="zh-CN" dirty="0"/>
              <a:t>)</a:t>
            </a:r>
            <a:endParaRPr lang="en-US" dirty="0"/>
          </a:p>
        </p:txBody>
      </p:sp>
      <p:sp>
        <p:nvSpPr>
          <p:cNvPr id="7" name="Rounded Rectangle 6"/>
          <p:cNvSpPr/>
          <p:nvPr/>
        </p:nvSpPr>
        <p:spPr>
          <a:xfrm>
            <a:off x="1450383" y="4528646"/>
            <a:ext cx="4986993" cy="582628"/>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5" name="文本框 4"/>
          <p:cNvSpPr txBox="1"/>
          <p:nvPr/>
        </p:nvSpPr>
        <p:spPr>
          <a:xfrm>
            <a:off x="6343466" y="2239836"/>
            <a:ext cx="1620957" cy="523220"/>
          </a:xfrm>
          <a:prstGeom prst="rect">
            <a:avLst/>
          </a:prstGeom>
          <a:noFill/>
        </p:spPr>
        <p:txBody>
          <a:bodyPr wrap="none" rtlCol="0">
            <a:spAutoFit/>
          </a:bodyPr>
          <a:lstStyle/>
          <a:p>
            <a:r>
              <a:rPr lang="zh-CN" altLang="en-US" sz="2800" dirty="0"/>
              <a:t>“画布”</a:t>
            </a:r>
          </a:p>
        </p:txBody>
      </p:sp>
      <p:sp>
        <p:nvSpPr>
          <p:cNvPr id="13" name="文本框 12"/>
          <p:cNvSpPr txBox="1"/>
          <p:nvPr/>
        </p:nvSpPr>
        <p:spPr>
          <a:xfrm>
            <a:off x="6364736" y="3147617"/>
            <a:ext cx="1620957" cy="523220"/>
          </a:xfrm>
          <a:prstGeom prst="rect">
            <a:avLst/>
          </a:prstGeom>
          <a:noFill/>
        </p:spPr>
        <p:txBody>
          <a:bodyPr wrap="none" rtlCol="0">
            <a:spAutoFit/>
          </a:bodyPr>
          <a:lstStyle/>
          <a:p>
            <a:r>
              <a:rPr lang="zh-CN" altLang="en-US" sz="2800" dirty="0"/>
              <a:t>“数据”</a:t>
            </a:r>
          </a:p>
        </p:txBody>
      </p:sp>
      <p:sp>
        <p:nvSpPr>
          <p:cNvPr id="14" name="Rounded Rectangle 6"/>
          <p:cNvSpPr/>
          <p:nvPr/>
        </p:nvSpPr>
        <p:spPr>
          <a:xfrm>
            <a:off x="1426662" y="5221224"/>
            <a:ext cx="6126282" cy="788724"/>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15" name="TextBox 2"/>
          <p:cNvSpPr txBox="1"/>
          <p:nvPr/>
        </p:nvSpPr>
        <p:spPr>
          <a:xfrm>
            <a:off x="4393324" y="6080641"/>
            <a:ext cx="4098751" cy="36933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err="1"/>
              <a:t>glGetAttribLocation</a:t>
            </a:r>
            <a:r>
              <a:rPr lang="en-US" dirty="0"/>
              <a:t>, </a:t>
            </a:r>
            <a:r>
              <a:rPr lang="en-US" dirty="0" err="1"/>
              <a:t>g</a:t>
            </a:r>
            <a:r>
              <a:rPr lang="en-US" altLang="zh-CN" dirty="0" err="1"/>
              <a:t>lVertexAttribPointer</a:t>
            </a:r>
            <a:endParaRPr lang="en-US" dirty="0"/>
          </a:p>
        </p:txBody>
      </p:sp>
    </p:spTree>
    <p:extLst>
      <p:ext uri="{BB962C8B-B14F-4D97-AF65-F5344CB8AC3E}">
        <p14:creationId xmlns:p14="http://schemas.microsoft.com/office/powerpoint/2010/main" val="6480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7" grpId="0" animBg="1"/>
      <p:bldP spid="5" grpId="0"/>
      <p:bldP spid="13" grpId="0"/>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21</a:t>
            </a:fld>
            <a:endParaRPr lang="zh-CN" altLang="en-US"/>
          </a:p>
        </p:txBody>
      </p:sp>
      <p:pic>
        <p:nvPicPr>
          <p:cNvPr id="1026" name="Picture 2" descr="https://img-blog.csdnimg.cn/be7cd4425d36480d92f0835f6cec97c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 y="1223010"/>
            <a:ext cx="9145304" cy="509778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1530" y="6136124"/>
            <a:ext cx="6995160" cy="646331"/>
          </a:xfrm>
          <a:prstGeom prst="rect">
            <a:avLst/>
          </a:prstGeom>
        </p:spPr>
        <p:txBody>
          <a:bodyPr wrap="square">
            <a:spAutoFit/>
          </a:bodyPr>
          <a:lstStyle/>
          <a:p>
            <a:r>
              <a:rPr lang="zh-CN" altLang="en-US" dirty="0"/>
              <a:t>参考：</a:t>
            </a:r>
            <a:r>
              <a:rPr lang="zh-CN" altLang="en-US" dirty="0">
                <a:hlinkClick r:id="rId3"/>
              </a:rPr>
              <a:t>https://blog.csdn.net/averagePerson/article/details/125632986</a:t>
            </a:r>
            <a:endParaRPr lang="en-US" altLang="zh-CN" dirty="0"/>
          </a:p>
          <a:p>
            <a:endParaRPr lang="en-US" altLang="zh-CN" dirty="0"/>
          </a:p>
        </p:txBody>
      </p:sp>
    </p:spTree>
    <p:extLst>
      <p:ext uri="{BB962C8B-B14F-4D97-AF65-F5344CB8AC3E}">
        <p14:creationId xmlns:p14="http://schemas.microsoft.com/office/powerpoint/2010/main" val="3393223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img.cn/115164c55d354fc1870c0050e73c074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8262"/>
            <a:ext cx="9144000" cy="61797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5" name="矩形 4"/>
          <p:cNvSpPr/>
          <p:nvPr/>
        </p:nvSpPr>
        <p:spPr>
          <a:xfrm>
            <a:off x="1069521" y="6424295"/>
            <a:ext cx="6995160" cy="646331"/>
          </a:xfrm>
          <a:prstGeom prst="rect">
            <a:avLst/>
          </a:prstGeom>
        </p:spPr>
        <p:txBody>
          <a:bodyPr wrap="square">
            <a:spAutoFit/>
          </a:bodyPr>
          <a:lstStyle/>
          <a:p>
            <a:r>
              <a:rPr lang="zh-CN" altLang="en-US" dirty="0"/>
              <a:t>参考：</a:t>
            </a:r>
            <a:r>
              <a:rPr lang="zh-CN" altLang="en-US" dirty="0">
                <a:hlinkClick r:id="rId3"/>
              </a:rPr>
              <a:t>https://blog.csdn.net/averagePerson/article/details/125632986</a:t>
            </a:r>
            <a:endParaRPr lang="en-US" altLang="zh-CN" dirty="0"/>
          </a:p>
          <a:p>
            <a:endParaRPr lang="en-US" altLang="zh-CN" dirty="0"/>
          </a:p>
        </p:txBody>
      </p:sp>
    </p:spTree>
    <p:extLst>
      <p:ext uri="{BB962C8B-B14F-4D97-AF65-F5344CB8AC3E}">
        <p14:creationId xmlns:p14="http://schemas.microsoft.com/office/powerpoint/2010/main" val="371968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4" name="矩形 3"/>
          <p:cNvSpPr/>
          <p:nvPr/>
        </p:nvSpPr>
        <p:spPr>
          <a:xfrm>
            <a:off x="155121" y="3349526"/>
            <a:ext cx="8789670" cy="2677656"/>
          </a:xfrm>
          <a:prstGeom prst="rect">
            <a:avLst/>
          </a:prstGeom>
        </p:spPr>
        <p:txBody>
          <a:bodyPr wrap="square">
            <a:spAutoFit/>
          </a:bodyPr>
          <a:lstStyle/>
          <a:p>
            <a:r>
              <a:rPr lang="en-US" altLang="zh-CN" sz="2800" dirty="0" err="1"/>
              <a:t>glVertexAttribPointer</a:t>
            </a:r>
            <a:r>
              <a:rPr lang="zh-CN" altLang="en-US" sz="2800" dirty="0"/>
              <a:t>用于</a:t>
            </a:r>
            <a:r>
              <a:rPr lang="zh-CN" altLang="en-US" sz="2800" b="1" dirty="0">
                <a:solidFill>
                  <a:srgbClr val="FF0000"/>
                </a:solidFill>
              </a:rPr>
              <a:t>将顶点着色器中的</a:t>
            </a:r>
            <a:r>
              <a:rPr lang="en-US" altLang="zh-CN" sz="2800" b="1" dirty="0">
                <a:solidFill>
                  <a:srgbClr val="FF0000"/>
                </a:solidFill>
              </a:rPr>
              <a:t>attribute</a:t>
            </a:r>
            <a:r>
              <a:rPr lang="zh-CN" altLang="en-US" sz="2800" b="1" dirty="0">
                <a:solidFill>
                  <a:srgbClr val="FF0000"/>
                </a:solidFill>
              </a:rPr>
              <a:t>变量与</a:t>
            </a:r>
            <a:r>
              <a:rPr lang="en-US" altLang="zh-CN" sz="2800" b="1" dirty="0">
                <a:solidFill>
                  <a:srgbClr val="FF0000"/>
                </a:solidFill>
              </a:rPr>
              <a:t>VBO</a:t>
            </a:r>
            <a:r>
              <a:rPr lang="zh-CN" altLang="en-US" sz="2800" b="1" dirty="0">
                <a:solidFill>
                  <a:srgbClr val="FF0000"/>
                </a:solidFill>
              </a:rPr>
              <a:t>中的数据进行绑定</a:t>
            </a:r>
            <a:r>
              <a:rPr lang="zh-CN" altLang="en-US" sz="2800" dirty="0"/>
              <a:t>：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2800" dirty="0"/>
          </a:p>
        </p:txBody>
      </p:sp>
      <p:pic>
        <p:nvPicPr>
          <p:cNvPr id="5" name="Picture 10"/>
          <p:cNvPicPr>
            <a:picLocks noChangeAspect="1"/>
          </p:cNvPicPr>
          <p:nvPr/>
        </p:nvPicPr>
        <p:blipFill rotWithShape="1">
          <a:blip r:embed="rId2"/>
          <a:srcRect t="40410" b="51478"/>
          <a:stretch/>
        </p:blipFill>
        <p:spPr>
          <a:xfrm>
            <a:off x="0" y="1320433"/>
            <a:ext cx="9143999" cy="156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7479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3"/>
            <a:ext cx="3908067" cy="2585323"/>
          </a:xfrm>
          <a:prstGeom prst="rect">
            <a:avLst/>
          </a:prstGeom>
          <a:solidFill>
            <a:srgbClr val="BDD7EE">
              <a:alpha val="52941"/>
            </a:srgbClr>
          </a:solidFill>
        </p:spPr>
        <p:txBody>
          <a:bodyPr wrap="square">
            <a:spAutoFit/>
          </a:bodyPr>
          <a:lstStyle/>
          <a:p>
            <a:r>
              <a:rPr lang="en-US" dirty="0">
                <a:latin typeface="Consolas" panose="020B0609020204030204" pitchFamily="49" charset="0"/>
              </a:rPr>
              <a:t>#version 330 core</a:t>
            </a:r>
          </a:p>
          <a:p>
            <a:endParaRPr lang="en-US" dirty="0">
              <a:latin typeface="Consolas" panose="020B0609020204030204" pitchFamily="49" charset="0"/>
            </a:endParaRPr>
          </a:p>
          <a:p>
            <a:r>
              <a:rPr lang="en-US" dirty="0">
                <a:solidFill>
                  <a:srgbClr val="FF0000"/>
                </a:solidFill>
                <a:latin typeface="Consolas" panose="020B0609020204030204" pitchFamily="49" charset="0"/>
              </a:rPr>
              <a:t>in</a:t>
            </a:r>
            <a:r>
              <a:rPr lang="en-US" dirty="0">
                <a:latin typeface="Consolas" panose="020B0609020204030204" pitchFamily="49" charset="0"/>
              </a:rPr>
              <a:t> </a:t>
            </a:r>
            <a:r>
              <a:rPr lang="en-US" dirty="0">
                <a:solidFill>
                  <a:srgbClr val="0000FF"/>
                </a:solidFill>
                <a:latin typeface="Consolas" panose="020B0609020204030204" pitchFamily="49" charset="0"/>
              </a:rPr>
              <a:t>vec3</a:t>
            </a:r>
            <a:r>
              <a:rPr lang="en-US" dirty="0">
                <a:latin typeface="Consolas" panose="020B0609020204030204" pitchFamily="49" charset="0"/>
              </a:rPr>
              <a:t> </a:t>
            </a:r>
            <a:r>
              <a:rPr lang="en-US" dirty="0" err="1">
                <a:latin typeface="Consolas" panose="020B0609020204030204" pitchFamily="49" charset="0"/>
              </a:rPr>
              <a:t>vPosition</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main()</a:t>
            </a:r>
          </a:p>
          <a:p>
            <a:r>
              <a:rPr lang="en-US" dirty="0">
                <a:latin typeface="Consolas" panose="020B0609020204030204" pitchFamily="49" charset="0"/>
              </a:rPr>
              <a:t>{    </a:t>
            </a:r>
          </a:p>
          <a:p>
            <a:pPr lvl="1"/>
            <a:r>
              <a:rPr lang="en-US" dirty="0" err="1">
                <a:latin typeface="Consolas" panose="020B0609020204030204" pitchFamily="49" charset="0"/>
              </a:rPr>
              <a:t>gl_Position</a:t>
            </a:r>
            <a:r>
              <a:rPr lang="en-US" dirty="0">
                <a:latin typeface="Consolas" panose="020B0609020204030204" pitchFamily="49" charset="0"/>
              </a:rPr>
              <a:t> = vec4(</a:t>
            </a:r>
            <a:r>
              <a:rPr lang="en-US" dirty="0" err="1">
                <a:latin typeface="Consolas" panose="020B0609020204030204" pitchFamily="49" charset="0"/>
              </a:rPr>
              <a:t>vPosition</a:t>
            </a:r>
            <a:r>
              <a:rPr lang="en-US" dirty="0">
                <a:latin typeface="Consolas" panose="020B0609020204030204" pitchFamily="49" charset="0"/>
              </a:rPr>
              <a:t>, 1.0);</a:t>
            </a:r>
          </a:p>
          <a:p>
            <a:r>
              <a:rPr lang="en-US" dirty="0">
                <a:latin typeface="Consolas" panose="020B0609020204030204" pitchFamily="49" charset="0"/>
              </a:rPr>
              <a:t>}</a:t>
            </a:r>
          </a:p>
        </p:txBody>
      </p:sp>
      <p:sp>
        <p:nvSpPr>
          <p:cNvPr id="7" name="Rectangle 6"/>
          <p:cNvSpPr/>
          <p:nvPr/>
        </p:nvSpPr>
        <p:spPr>
          <a:xfrm>
            <a:off x="5171898" y="2650763"/>
            <a:ext cx="3741515" cy="2585323"/>
          </a:xfrm>
          <a:prstGeom prst="rect">
            <a:avLst/>
          </a:prstGeom>
          <a:solidFill>
            <a:srgbClr val="BDD7EE">
              <a:alpha val="52941"/>
            </a:srgbClr>
          </a:solidFill>
        </p:spPr>
        <p:txBody>
          <a:bodyPr wrap="square">
            <a:spAutoFit/>
          </a:bodyPr>
          <a:lstStyle/>
          <a:p>
            <a:r>
              <a:rPr lang="en-US" dirty="0">
                <a:latin typeface="Consolas" panose="020B0609020204030204" pitchFamily="49" charset="0"/>
              </a:rPr>
              <a:t>#version 330 core</a:t>
            </a:r>
          </a:p>
          <a:p>
            <a:endParaRPr lang="en-US" dirty="0">
              <a:latin typeface="Consolas" panose="020B0609020204030204" pitchFamily="49" charset="0"/>
            </a:endParaRPr>
          </a:p>
          <a:p>
            <a:r>
              <a:rPr lang="en-US" dirty="0">
                <a:solidFill>
                  <a:srgbClr val="FF0000"/>
                </a:solidFill>
                <a:latin typeface="Consolas" panose="020B0609020204030204" pitchFamily="49" charset="0"/>
              </a:rPr>
              <a:t>out</a:t>
            </a:r>
            <a:r>
              <a:rPr lang="en-US" dirty="0">
                <a:latin typeface="Consolas" panose="020B0609020204030204" pitchFamily="49" charset="0"/>
              </a:rPr>
              <a:t> </a:t>
            </a:r>
            <a:r>
              <a:rPr lang="en-US" dirty="0">
                <a:solidFill>
                  <a:srgbClr val="0000FF"/>
                </a:solidFill>
                <a:latin typeface="Consolas" panose="020B0609020204030204" pitchFamily="49" charset="0"/>
              </a:rPr>
              <a:t>vec4</a:t>
            </a:r>
            <a:r>
              <a:rPr lang="en-US" dirty="0">
                <a:latin typeface="Consolas" panose="020B0609020204030204" pitchFamily="49" charset="0"/>
              </a:rPr>
              <a:t> </a:t>
            </a:r>
            <a:r>
              <a:rPr lang="en-US" dirty="0" err="1">
                <a:latin typeface="Consolas" panose="020B0609020204030204" pitchFamily="49" charset="0"/>
              </a:rPr>
              <a:t>fColor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main()</a:t>
            </a:r>
          </a:p>
          <a:p>
            <a:r>
              <a:rPr lang="en-US" dirty="0">
                <a:latin typeface="Consolas" panose="020B0609020204030204" pitchFamily="49" charset="0"/>
              </a:rPr>
              <a:t>{    </a:t>
            </a:r>
          </a:p>
          <a:p>
            <a:pPr lvl="1"/>
            <a:r>
              <a:rPr lang="en-US" dirty="0" err="1">
                <a:latin typeface="Consolas" panose="020B0609020204030204" pitchFamily="49" charset="0"/>
              </a:rPr>
              <a:t>fColor</a:t>
            </a:r>
            <a:r>
              <a:rPr lang="en-US" dirty="0">
                <a:latin typeface="Consolas" panose="020B0609020204030204" pitchFamily="49" charset="0"/>
              </a:rPr>
              <a:t> = vec4(1.0, 0.0, 0.0, 1.0);</a:t>
            </a:r>
          </a:p>
          <a:p>
            <a:r>
              <a:rPr lang="en-US" dirty="0">
                <a:latin typeface="Consolas" panose="020B0609020204030204" pitchFamily="49" charset="0"/>
              </a:rPr>
              <a:t>}</a:t>
            </a:r>
          </a:p>
        </p:txBody>
      </p:sp>
      <p:sp>
        <p:nvSpPr>
          <p:cNvPr id="9" name="Rounded Rectangle 6"/>
          <p:cNvSpPr/>
          <p:nvPr/>
        </p:nvSpPr>
        <p:spPr>
          <a:xfrm>
            <a:off x="1421129" y="3112036"/>
            <a:ext cx="1340359" cy="531848"/>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Tree>
    <p:extLst>
      <p:ext uri="{BB962C8B-B14F-4D97-AF65-F5344CB8AC3E}">
        <p14:creationId xmlns:p14="http://schemas.microsoft.com/office/powerpoint/2010/main" val="167305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库</a:t>
            </a:r>
          </a:p>
        </p:txBody>
      </p:sp>
      <p:sp>
        <p:nvSpPr>
          <p:cNvPr id="9" name="内容占位符 8"/>
          <p:cNvSpPr>
            <a:spLocks noGrp="1"/>
          </p:cNvSpPr>
          <p:nvPr>
            <p:ph idx="1"/>
          </p:nvPr>
        </p:nvSpPr>
        <p:spPr>
          <a:xfrm>
            <a:off x="173721" y="1316831"/>
            <a:ext cx="8861093" cy="4351338"/>
          </a:xfrm>
        </p:spPr>
        <p:txBody>
          <a:bodyPr/>
          <a:lstStyle/>
          <a:p>
            <a:r>
              <a:rPr lang="en-US" altLang="zh-CN" sz="2400" dirty="0"/>
              <a:t>OpenGL API</a:t>
            </a:r>
            <a:r>
              <a:rPr lang="zh-CN" altLang="en-US" sz="2400" dirty="0"/>
              <a:t>函数的实现包含在若干库中：</a:t>
            </a:r>
          </a:p>
          <a:p>
            <a:pPr lvl="1">
              <a:buClr>
                <a:schemeClr val="tx1"/>
              </a:buClr>
            </a:pPr>
            <a:r>
              <a:rPr lang="en-US" altLang="zh-CN" sz="1800" dirty="0"/>
              <a:t>OpenGL</a:t>
            </a:r>
            <a:r>
              <a:rPr lang="zh-CN" altLang="en-US" sz="1800" dirty="0"/>
              <a:t>核心库（</a:t>
            </a:r>
            <a:r>
              <a:rPr lang="en-US" altLang="zh-CN" sz="1800" dirty="0"/>
              <a:t>OpenGL Core Library</a:t>
            </a:r>
            <a:r>
              <a:rPr lang="zh-CN" altLang="en-US" sz="1800" dirty="0"/>
              <a:t>）</a:t>
            </a:r>
            <a:r>
              <a:rPr lang="en-US" altLang="zh-CN" sz="1800" dirty="0">
                <a:solidFill>
                  <a:srgbClr val="00B050"/>
                </a:solidFill>
              </a:rPr>
              <a:t>OpenGL32.dll</a:t>
            </a:r>
            <a:r>
              <a:rPr lang="en-US" altLang="zh-CN" sz="1800" dirty="0"/>
              <a:t> </a:t>
            </a:r>
          </a:p>
          <a:p>
            <a:pPr lvl="1">
              <a:buClr>
                <a:schemeClr val="tx1"/>
              </a:buClr>
            </a:pPr>
            <a:r>
              <a:rPr lang="en-US" altLang="zh-CN" sz="1800" dirty="0"/>
              <a:t>OpenGL</a:t>
            </a:r>
            <a:r>
              <a:rPr lang="zh-CN" altLang="en-US" sz="1800" dirty="0"/>
              <a:t>实用库（</a:t>
            </a:r>
            <a:r>
              <a:rPr lang="en-US" altLang="zh-CN" sz="1800" dirty="0"/>
              <a:t>OpenGL Utility Library, GLU</a:t>
            </a:r>
            <a:r>
              <a:rPr lang="zh-CN" altLang="en-US" sz="1800" dirty="0"/>
              <a:t>）</a:t>
            </a:r>
            <a:r>
              <a:rPr lang="en-US" altLang="zh-CN" sz="1800" dirty="0">
                <a:solidFill>
                  <a:srgbClr val="00B050"/>
                </a:solidFill>
              </a:rPr>
              <a:t>glu32.dll</a:t>
            </a:r>
          </a:p>
          <a:p>
            <a:pPr lvl="1">
              <a:buClr>
                <a:schemeClr val="tx1"/>
              </a:buClr>
            </a:pPr>
            <a:r>
              <a:rPr lang="en-US" altLang="zh-CN" sz="1800" dirty="0"/>
              <a:t>OpenGL</a:t>
            </a:r>
            <a:r>
              <a:rPr lang="zh-CN" altLang="en-US" sz="1800" dirty="0"/>
              <a:t>实用工具库（</a:t>
            </a:r>
            <a:r>
              <a:rPr lang="en-US" altLang="zh-CN" sz="1800" dirty="0"/>
              <a:t>OpenGL Utility Toolkit Library, GLUT</a:t>
            </a:r>
            <a:r>
              <a:rPr lang="zh-CN" altLang="en-US" sz="1800" dirty="0"/>
              <a:t>）</a:t>
            </a:r>
            <a:r>
              <a:rPr lang="en-US" altLang="zh-CN" sz="1800" dirty="0">
                <a:solidFill>
                  <a:srgbClr val="00B050"/>
                </a:solidFill>
              </a:rPr>
              <a:t>glut32.dll</a:t>
            </a:r>
          </a:p>
          <a:p>
            <a:pPr lvl="1">
              <a:buClr>
                <a:schemeClr val="tx1"/>
              </a:buClr>
            </a:pPr>
            <a:r>
              <a:rPr lang="en-US" altLang="zh-CN" sz="1800" dirty="0"/>
              <a:t>OpenGL</a:t>
            </a:r>
            <a:r>
              <a:rPr lang="zh-CN" altLang="en-US" sz="1800" dirty="0"/>
              <a:t>扩展库（</a:t>
            </a:r>
            <a:r>
              <a:rPr lang="en-US" altLang="zh-CN" sz="1800" dirty="0"/>
              <a:t>OpenGL Extension Wrangler Library, GLEW</a:t>
            </a:r>
            <a:r>
              <a:rPr lang="zh-CN" altLang="en-US" sz="1800" dirty="0"/>
              <a:t>）</a:t>
            </a:r>
            <a:r>
              <a:rPr lang="en-US" altLang="zh-CN" sz="1800" dirty="0">
                <a:solidFill>
                  <a:srgbClr val="00B050"/>
                </a:solidFill>
              </a:rPr>
              <a:t>glew32.dll</a:t>
            </a:r>
          </a:p>
          <a:p>
            <a:pPr lvl="1">
              <a:buClr>
                <a:schemeClr val="tx1"/>
              </a:buClr>
            </a:pPr>
            <a:endParaRPr lang="en-US" altLang="zh-CN" sz="1800" dirty="0">
              <a:solidFill>
                <a:srgbClr val="00B050"/>
              </a:solidFill>
            </a:endParaRPr>
          </a:p>
          <a:p>
            <a:pPr lvl="1">
              <a:buClr>
                <a:schemeClr val="tx1"/>
              </a:buClr>
            </a:pPr>
            <a:endParaRPr lang="en-US" altLang="zh-CN" sz="1800" dirty="0">
              <a:solidFill>
                <a:srgbClr val="00B050"/>
              </a:solidFill>
            </a:endParaRPr>
          </a:p>
          <a:p>
            <a:pPr lvl="1">
              <a:buClr>
                <a:schemeClr val="tx1"/>
              </a:buClr>
            </a:pPr>
            <a:endParaRPr lang="zh-CN" altLang="en-US" sz="1800" dirty="0">
              <a:solidFill>
                <a:srgbClr val="00B050"/>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6" name="图片 5"/>
          <p:cNvPicPr>
            <a:picLocks noChangeAspect="1"/>
          </p:cNvPicPr>
          <p:nvPr/>
        </p:nvPicPr>
        <p:blipFill>
          <a:blip r:embed="rId2"/>
          <a:stretch>
            <a:fillRect/>
          </a:stretch>
        </p:blipFill>
        <p:spPr>
          <a:xfrm>
            <a:off x="682289" y="3268278"/>
            <a:ext cx="7877273" cy="1879240"/>
          </a:xfrm>
          <a:prstGeom prst="rect">
            <a:avLst/>
          </a:prstGeom>
        </p:spPr>
      </p:pic>
      <p:sp>
        <p:nvSpPr>
          <p:cNvPr id="7" name="文本框 6"/>
          <p:cNvSpPr txBox="1"/>
          <p:nvPr/>
        </p:nvSpPr>
        <p:spPr>
          <a:xfrm>
            <a:off x="2482817" y="5260492"/>
            <a:ext cx="4582024" cy="307777"/>
          </a:xfrm>
          <a:prstGeom prst="rect">
            <a:avLst/>
          </a:prstGeom>
          <a:noFill/>
        </p:spPr>
        <p:txBody>
          <a:bodyPr wrap="none" rtlCol="0">
            <a:spAutoFit/>
          </a:bodyPr>
          <a:lstStyle/>
          <a:p>
            <a:pPr algn="ctr"/>
            <a:r>
              <a:rPr lang="en-US" altLang="zh-CN" sz="1400" b="1" dirty="0">
                <a:latin typeface="微软雅黑" panose="020B0503020204020204" pitchFamily="34" charset="-122"/>
                <a:ea typeface="微软雅黑" panose="020B0503020204020204" pitchFamily="34" charset="-122"/>
              </a:rPr>
              <a:t>Figure 1 X Window System</a:t>
            </a:r>
            <a:r>
              <a:rPr lang="zh-CN" altLang="en-US" sz="1400" b="1" dirty="0">
                <a:latin typeface="微软雅黑" panose="020B0503020204020204" pitchFamily="34" charset="-122"/>
                <a:ea typeface="微软雅黑" panose="020B0503020204020204" pitchFamily="34" charset="-122"/>
              </a:rPr>
              <a:t>环境下</a:t>
            </a:r>
            <a:r>
              <a:rPr lang="en-US" altLang="zh-CN" sz="1400" b="1" dirty="0">
                <a:latin typeface="微软雅黑" panose="020B0503020204020204" pitchFamily="34" charset="-122"/>
                <a:ea typeface="微软雅黑" panose="020B0503020204020204" pitchFamily="34" charset="-122"/>
              </a:rPr>
              <a:t>OpenGL</a:t>
            </a:r>
            <a:r>
              <a:rPr lang="zh-CN" altLang="en-US" sz="1400" b="1" dirty="0">
                <a:latin typeface="微软雅黑" panose="020B0503020204020204" pitchFamily="34" charset="-122"/>
                <a:ea typeface="微软雅黑" panose="020B0503020204020204" pitchFamily="34" charset="-122"/>
              </a:rPr>
              <a:t>库的组织</a:t>
            </a:r>
          </a:p>
        </p:txBody>
      </p:sp>
    </p:spTree>
    <p:extLst>
      <p:ext uri="{BB962C8B-B14F-4D97-AF65-F5344CB8AC3E}">
        <p14:creationId xmlns:p14="http://schemas.microsoft.com/office/powerpoint/2010/main" val="42151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 </a:t>
            </a:r>
            <a:r>
              <a:rPr lang="en-US" altLang="zh-CN" dirty="0"/>
              <a:t>API</a:t>
            </a:r>
            <a:r>
              <a:rPr lang="zh-CN" altLang="en-US" dirty="0"/>
              <a:t>接口函数</a:t>
            </a:r>
          </a:p>
        </p:txBody>
      </p:sp>
      <p:sp>
        <p:nvSpPr>
          <p:cNvPr id="3" name="内容占位符 2"/>
          <p:cNvSpPr>
            <a:spLocks noGrp="1"/>
          </p:cNvSpPr>
          <p:nvPr>
            <p:ph idx="1"/>
          </p:nvPr>
        </p:nvSpPr>
        <p:spPr/>
        <p:txBody>
          <a:bodyPr>
            <a:normAutofit/>
          </a:bodyPr>
          <a:lstStyle/>
          <a:p>
            <a:pPr>
              <a:buClr>
                <a:srgbClr val="94003F"/>
              </a:buClr>
            </a:pPr>
            <a:r>
              <a:rPr lang="en-US" altLang="zh-CN" dirty="0"/>
              <a:t>OpenGL API</a:t>
            </a:r>
            <a:r>
              <a:rPr lang="zh-CN" altLang="en-US" dirty="0"/>
              <a:t>接口函数的基本结构：</a:t>
            </a:r>
            <a:endParaRPr lang="en-US" altLang="zh-CN"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pic>
        <p:nvPicPr>
          <p:cNvPr id="5" name="图片 4"/>
          <p:cNvPicPr>
            <a:picLocks noChangeAspect="1"/>
          </p:cNvPicPr>
          <p:nvPr/>
        </p:nvPicPr>
        <p:blipFill>
          <a:blip r:embed="rId2"/>
          <a:stretch>
            <a:fillRect/>
          </a:stretch>
        </p:blipFill>
        <p:spPr>
          <a:xfrm>
            <a:off x="947168" y="2189352"/>
            <a:ext cx="7249664" cy="3478817"/>
          </a:xfrm>
          <a:prstGeom prst="rect">
            <a:avLst/>
          </a:prstGeom>
        </p:spPr>
      </p:pic>
    </p:spTree>
    <p:extLst>
      <p:ext uri="{BB962C8B-B14F-4D97-AF65-F5344CB8AC3E}">
        <p14:creationId xmlns:p14="http://schemas.microsoft.com/office/powerpoint/2010/main" val="53132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OpenGL</a:t>
            </a:r>
            <a:r>
              <a:rPr lang="zh-CN" altLang="en-US" dirty="0"/>
              <a:t> </a:t>
            </a:r>
            <a:r>
              <a:rPr lang="en-US" altLang="zh-CN" dirty="0"/>
              <a:t>API</a:t>
            </a:r>
            <a:r>
              <a:rPr lang="zh-CN" altLang="en-US" dirty="0"/>
              <a:t>接口函数</a:t>
            </a:r>
            <a:endParaRPr lang="en-US" dirty="0"/>
          </a:p>
        </p:txBody>
      </p:sp>
      <p:sp>
        <p:nvSpPr>
          <p:cNvPr id="3" name="Content Placeholder 2"/>
          <p:cNvSpPr>
            <a:spLocks noGrp="1"/>
          </p:cNvSpPr>
          <p:nvPr>
            <p:ph idx="1"/>
          </p:nvPr>
        </p:nvSpPr>
        <p:spPr>
          <a:xfrm>
            <a:off x="628650" y="1316831"/>
            <a:ext cx="7886700" cy="4896934"/>
          </a:xfrm>
        </p:spPr>
        <p:txBody>
          <a:bodyPr>
            <a:normAutofit/>
          </a:bodyPr>
          <a:lstStyle/>
          <a:p>
            <a:r>
              <a:rPr lang="zh-CN" altLang="en-US" dirty="0"/>
              <a:t> </a:t>
            </a:r>
            <a:r>
              <a:rPr lang="en-US" dirty="0"/>
              <a:t>图元函数</a:t>
            </a:r>
            <a:r>
              <a:rPr lang="zh-CN" altLang="en-US" dirty="0"/>
              <a:t> </a:t>
            </a:r>
            <a:r>
              <a:rPr lang="en-US" altLang="zh-CN" dirty="0">
                <a:solidFill>
                  <a:srgbClr val="0000FF"/>
                </a:solidFill>
              </a:rPr>
              <a:t>–</a:t>
            </a:r>
            <a:r>
              <a:rPr lang="zh-CN" altLang="en-US" dirty="0">
                <a:solidFill>
                  <a:srgbClr val="0000FF"/>
                </a:solidFill>
              </a:rPr>
              <a:t> 绘制对象</a:t>
            </a:r>
            <a:endParaRPr lang="en-US" dirty="0">
              <a:solidFill>
                <a:srgbClr val="0000FF"/>
              </a:solidFill>
            </a:endParaRPr>
          </a:p>
          <a:p>
            <a:pPr lvl="1"/>
            <a:r>
              <a:rPr lang="en-US" dirty="0"/>
              <a:t> 点</a:t>
            </a:r>
            <a:r>
              <a:rPr lang="zh-CN" altLang="en-US" dirty="0"/>
              <a:t>、</a:t>
            </a:r>
            <a:r>
              <a:rPr lang="en-US" dirty="0"/>
              <a:t>线段</a:t>
            </a:r>
            <a:r>
              <a:rPr lang="zh-CN" altLang="en-US" dirty="0"/>
              <a:t>、</a:t>
            </a:r>
            <a:r>
              <a:rPr lang="en-US" dirty="0"/>
              <a:t>多边形</a:t>
            </a:r>
            <a:r>
              <a:rPr lang="en-US" altLang="zh-CN" dirty="0"/>
              <a:t>……</a:t>
            </a:r>
            <a:endParaRPr lang="en-US" dirty="0"/>
          </a:p>
          <a:p>
            <a:r>
              <a:rPr lang="en-US" dirty="0"/>
              <a:t> 属性函数</a:t>
            </a:r>
            <a:r>
              <a:rPr lang="zh-CN" altLang="en-US" dirty="0"/>
              <a:t> </a:t>
            </a:r>
            <a:r>
              <a:rPr lang="en-US" altLang="zh-CN" dirty="0">
                <a:solidFill>
                  <a:srgbClr val="0000FF"/>
                </a:solidFill>
              </a:rPr>
              <a:t>–</a:t>
            </a:r>
            <a:r>
              <a:rPr lang="zh-CN" altLang="en-US" dirty="0">
                <a:solidFill>
                  <a:srgbClr val="0000FF"/>
                </a:solidFill>
              </a:rPr>
              <a:t> 显示方式</a:t>
            </a:r>
            <a:endParaRPr lang="en-US" dirty="0">
              <a:solidFill>
                <a:srgbClr val="0000FF"/>
              </a:solidFill>
            </a:endParaRPr>
          </a:p>
          <a:p>
            <a:r>
              <a:rPr lang="en-US" dirty="0"/>
              <a:t> 观察函数 </a:t>
            </a:r>
            <a:r>
              <a:rPr lang="en-US" altLang="zh-CN" dirty="0">
                <a:solidFill>
                  <a:srgbClr val="0000FF"/>
                </a:solidFill>
              </a:rPr>
              <a:t>–</a:t>
            </a:r>
            <a:r>
              <a:rPr lang="zh-CN" altLang="en-US" dirty="0">
                <a:solidFill>
                  <a:srgbClr val="0000FF"/>
                </a:solidFill>
              </a:rPr>
              <a:t> 视图设置</a:t>
            </a:r>
            <a:endParaRPr lang="en-US" dirty="0">
              <a:solidFill>
                <a:srgbClr val="0000FF"/>
              </a:solidFill>
            </a:endParaRPr>
          </a:p>
          <a:p>
            <a:pPr lvl="1"/>
            <a:r>
              <a:rPr lang="zh-CN" altLang="en-US" dirty="0"/>
              <a:t>没有直接的观察函数，</a:t>
            </a:r>
            <a:r>
              <a:rPr lang="en-US" dirty="0"/>
              <a:t>通过几何变换</a:t>
            </a:r>
            <a:r>
              <a:rPr lang="zh-CN" altLang="en-US" dirty="0"/>
              <a:t>得到希望的视图</a:t>
            </a:r>
            <a:endParaRPr lang="en-US" dirty="0"/>
          </a:p>
          <a:p>
            <a:r>
              <a:rPr lang="en-US" dirty="0"/>
              <a:t> 变换函数</a:t>
            </a:r>
            <a:r>
              <a:rPr lang="zh-CN" altLang="en-US" dirty="0"/>
              <a:t> </a:t>
            </a:r>
            <a:r>
              <a:rPr lang="en-US" altLang="zh-CN" dirty="0">
                <a:solidFill>
                  <a:srgbClr val="0000FF"/>
                </a:solidFill>
              </a:rPr>
              <a:t>–</a:t>
            </a:r>
            <a:r>
              <a:rPr lang="zh-CN" altLang="en-US" dirty="0">
                <a:solidFill>
                  <a:srgbClr val="0000FF"/>
                </a:solidFill>
              </a:rPr>
              <a:t> 矩阵变换</a:t>
            </a:r>
            <a:endParaRPr lang="en-US" dirty="0">
              <a:solidFill>
                <a:srgbClr val="0000FF"/>
              </a:solidFill>
            </a:endParaRPr>
          </a:p>
          <a:p>
            <a:pPr lvl="1"/>
            <a:r>
              <a:rPr lang="en-US" dirty="0"/>
              <a:t> </a:t>
            </a:r>
            <a:r>
              <a:rPr lang="zh-CN" altLang="en-US" dirty="0"/>
              <a:t>观察、建模</a:t>
            </a:r>
            <a:r>
              <a:rPr lang="en-US" altLang="zh-CN" dirty="0"/>
              <a:t>……</a:t>
            </a:r>
          </a:p>
          <a:p>
            <a:r>
              <a:rPr lang="en-US" dirty="0"/>
              <a:t> 输入函数</a:t>
            </a:r>
            <a:r>
              <a:rPr lang="zh-CN" altLang="en-US" dirty="0"/>
              <a:t> </a:t>
            </a:r>
            <a:r>
              <a:rPr lang="en-US" altLang="zh-CN" dirty="0">
                <a:solidFill>
                  <a:srgbClr val="0000FF"/>
                </a:solidFill>
              </a:rPr>
              <a:t>–</a:t>
            </a:r>
            <a:r>
              <a:rPr lang="zh-CN" altLang="en-US" dirty="0">
                <a:solidFill>
                  <a:srgbClr val="0000FF"/>
                </a:solidFill>
              </a:rPr>
              <a:t> 交互式程序开发（</a:t>
            </a:r>
            <a:r>
              <a:rPr lang="en-US" altLang="zh-CN" dirty="0">
                <a:solidFill>
                  <a:srgbClr val="0000FF"/>
                </a:solidFill>
              </a:rPr>
              <a:t>GLUT</a:t>
            </a:r>
            <a:r>
              <a:rPr lang="zh-CN" altLang="en-US" dirty="0">
                <a:solidFill>
                  <a:srgbClr val="0000FF"/>
                </a:solidFill>
              </a:rPr>
              <a:t>）</a:t>
            </a:r>
            <a:endParaRPr lang="en-US" altLang="zh-CN" dirty="0">
              <a:solidFill>
                <a:srgbClr val="0000FF"/>
              </a:solidFill>
            </a:endParaRPr>
          </a:p>
          <a:p>
            <a:r>
              <a:rPr lang="zh-CN" altLang="en-US" dirty="0"/>
              <a:t> </a:t>
            </a:r>
            <a:r>
              <a:rPr lang="en-US" dirty="0"/>
              <a:t>控制函数</a:t>
            </a:r>
            <a:r>
              <a:rPr lang="zh-CN" altLang="en-US" dirty="0"/>
              <a:t> </a:t>
            </a:r>
            <a:r>
              <a:rPr lang="en-US" altLang="zh-CN" dirty="0">
                <a:solidFill>
                  <a:srgbClr val="0000FF"/>
                </a:solidFill>
              </a:rPr>
              <a:t>–</a:t>
            </a:r>
            <a:r>
              <a:rPr lang="zh-CN" altLang="en-US" dirty="0">
                <a:solidFill>
                  <a:srgbClr val="0000FF"/>
                </a:solidFill>
              </a:rPr>
              <a:t> 窗口协同（</a:t>
            </a:r>
            <a:r>
              <a:rPr lang="en-US" altLang="zh-CN" dirty="0">
                <a:solidFill>
                  <a:srgbClr val="0000FF"/>
                </a:solidFill>
              </a:rPr>
              <a:t>GLUT</a:t>
            </a:r>
            <a:r>
              <a:rPr lang="zh-CN" altLang="en-US" dirty="0">
                <a:solidFill>
                  <a:srgbClr val="0000FF"/>
                </a:solidFill>
              </a:rPr>
              <a:t>）</a:t>
            </a:r>
            <a:endParaRPr lang="en-US" altLang="zh-CN" dirty="0">
              <a:solidFill>
                <a:srgbClr val="0000FF"/>
              </a:solidFill>
            </a:endParaRPr>
          </a:p>
          <a:p>
            <a:r>
              <a:rPr lang="zh-CN" altLang="en-US" dirty="0"/>
              <a:t> </a:t>
            </a:r>
            <a:r>
              <a:rPr lang="en-US" dirty="0"/>
              <a:t>查询函数</a:t>
            </a:r>
            <a:r>
              <a:rPr lang="zh-CN" altLang="en-US" dirty="0"/>
              <a:t> </a:t>
            </a:r>
            <a:r>
              <a:rPr lang="en-US" altLang="zh-CN" dirty="0">
                <a:solidFill>
                  <a:srgbClr val="0000FF"/>
                </a:solidFill>
              </a:rPr>
              <a:t>–</a:t>
            </a:r>
            <a:r>
              <a:rPr lang="zh-CN" altLang="en-US" dirty="0">
                <a:solidFill>
                  <a:srgbClr val="0000FF"/>
                </a:solidFill>
              </a:rPr>
              <a:t> 信息查询</a:t>
            </a:r>
            <a:endParaRPr lang="en-US"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spTree>
    <p:extLst>
      <p:ext uri="{BB962C8B-B14F-4D97-AF65-F5344CB8AC3E}">
        <p14:creationId xmlns:p14="http://schemas.microsoft.com/office/powerpoint/2010/main" val="171614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着色器与</a:t>
            </a:r>
            <a:r>
              <a:rPr lang="en-US" altLang="zh-CN" dirty="0"/>
              <a:t>GLSL</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在图形编程领域，正发生着剧烈的技术变革：</a:t>
            </a:r>
          </a:p>
          <a:p>
            <a:pPr lvl="1">
              <a:buClr>
                <a:schemeClr val="tx1"/>
              </a:buClr>
            </a:pPr>
            <a:r>
              <a:rPr lang="zh-CN" altLang="en-US" sz="1800" dirty="0"/>
              <a:t>如乔布斯在</a:t>
            </a:r>
            <a:r>
              <a:rPr lang="en-US" altLang="zh-CN" sz="1800" dirty="0"/>
              <a:t>2010</a:t>
            </a:r>
            <a:r>
              <a:rPr lang="zh-CN" altLang="en-US" sz="1800" dirty="0"/>
              <a:t>年预言的，目前</a:t>
            </a:r>
            <a:r>
              <a:rPr lang="en-US" altLang="zh-CN" sz="1800" dirty="0" err="1"/>
              <a:t>WebGL</a:t>
            </a:r>
            <a:r>
              <a:rPr lang="zh-CN" altLang="en-US" sz="1800" dirty="0"/>
              <a:t>全面取代</a:t>
            </a:r>
            <a:r>
              <a:rPr lang="en-US" altLang="zh-CN" sz="1800" dirty="0"/>
              <a:t>Flash</a:t>
            </a:r>
          </a:p>
          <a:p>
            <a:pPr lvl="1">
              <a:buClr>
                <a:schemeClr val="tx1"/>
              </a:buClr>
            </a:pPr>
            <a:r>
              <a:rPr lang="zh-CN" altLang="en-US" sz="1800" dirty="0"/>
              <a:t>除了</a:t>
            </a:r>
            <a:r>
              <a:rPr lang="en-US" altLang="zh-CN" sz="1800" dirty="0"/>
              <a:t>Win</a:t>
            </a:r>
            <a:r>
              <a:rPr lang="zh-CN" altLang="en-US" sz="1800" dirty="0"/>
              <a:t>平台下的游戏领域，</a:t>
            </a:r>
            <a:r>
              <a:rPr lang="en-US" altLang="zh-CN" sz="1800" dirty="0"/>
              <a:t>OpenGL</a:t>
            </a:r>
            <a:r>
              <a:rPr lang="zh-CN" altLang="en-US" sz="1800" dirty="0"/>
              <a:t>已经全面超越</a:t>
            </a:r>
            <a:r>
              <a:rPr lang="en-US" altLang="zh-CN" sz="1800" dirty="0"/>
              <a:t>Microsoft</a:t>
            </a:r>
            <a:r>
              <a:rPr lang="en-US" altLang="zh-CN" sz="1800" b="1" baseline="30000" dirty="0"/>
              <a:t>®</a:t>
            </a:r>
            <a:r>
              <a:rPr lang="zh-CN" altLang="en-US" sz="1800" dirty="0"/>
              <a:t>的</a:t>
            </a:r>
            <a:r>
              <a:rPr lang="en-US" altLang="zh-CN" sz="1800" dirty="0"/>
              <a:t>Direct3D</a:t>
            </a:r>
            <a:r>
              <a:rPr lang="zh-CN" altLang="en-US" sz="1800" dirty="0"/>
              <a:t>成为图形编程的主流</a:t>
            </a:r>
            <a:r>
              <a:rPr lang="en-US" altLang="zh-CN" sz="1800" dirty="0"/>
              <a:t>API</a:t>
            </a:r>
          </a:p>
          <a:p>
            <a:pPr lvl="1">
              <a:buClr>
                <a:schemeClr val="tx1"/>
              </a:buClr>
            </a:pPr>
            <a:r>
              <a:rPr lang="zh-CN" altLang="en-US" sz="1800" dirty="0"/>
              <a:t>最新的</a:t>
            </a:r>
            <a:r>
              <a:rPr lang="en-US" altLang="zh-CN" sz="1800" dirty="0"/>
              <a:t>OpenGL4.3</a:t>
            </a:r>
            <a:r>
              <a:rPr lang="zh-CN" altLang="en-US" sz="1800" dirty="0"/>
              <a:t>将着色器作为基础组件，其处理管线如下图：</a:t>
            </a:r>
            <a:endParaRPr lang="en-US" altLang="zh-CN" sz="1800" dirty="0"/>
          </a:p>
          <a:p>
            <a:pPr lvl="1">
              <a:buClr>
                <a:schemeClr val="tx1"/>
              </a:buClr>
            </a:pPr>
            <a:endParaRPr lang="zh-CN" altLang="en-US" sz="1800" dirty="0"/>
          </a:p>
          <a:p>
            <a:endParaRPr lang="zh-CN" altLang="en-US" dirty="0"/>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28</a:t>
            </a:fld>
            <a:endParaRPr lang="zh-CN" altLang="en-US"/>
          </a:p>
        </p:txBody>
      </p:sp>
      <p:pic>
        <p:nvPicPr>
          <p:cNvPr id="6" name="图片 5"/>
          <p:cNvPicPr>
            <a:picLocks noChangeAspect="1"/>
          </p:cNvPicPr>
          <p:nvPr/>
        </p:nvPicPr>
        <p:blipFill rotWithShape="1">
          <a:blip r:embed="rId3"/>
          <a:srcRect r="430"/>
          <a:stretch/>
        </p:blipFill>
        <p:spPr>
          <a:xfrm>
            <a:off x="2574318" y="3064969"/>
            <a:ext cx="5546578" cy="3549606"/>
          </a:xfrm>
          <a:prstGeom prst="rect">
            <a:avLst/>
          </a:prstGeom>
        </p:spPr>
      </p:pic>
      <p:sp>
        <p:nvSpPr>
          <p:cNvPr id="7" name="矩形 6"/>
          <p:cNvSpPr/>
          <p:nvPr/>
        </p:nvSpPr>
        <p:spPr>
          <a:xfrm>
            <a:off x="545910" y="3680460"/>
            <a:ext cx="2973599" cy="2862322"/>
          </a:xfrm>
          <a:prstGeom prst="rect">
            <a:avLst/>
          </a:prstGeom>
          <a:solidFill>
            <a:srgbClr val="BDD7EE">
              <a:alpha val="52941"/>
            </a:srgbClr>
          </a:solidFill>
        </p:spPr>
        <p:txBody>
          <a:bodyPr wrap="square">
            <a:spAutoFit/>
          </a:bodyPr>
          <a:lstStyle/>
          <a:p>
            <a:r>
              <a:rPr lang="en-US" altLang="zh-CN" b="1" dirty="0">
                <a:solidFill>
                  <a:srgbClr val="464DD9"/>
                </a:solidFill>
                <a:latin typeface="ZztexMono-Regular"/>
              </a:rPr>
              <a:t> - </a:t>
            </a:r>
            <a:r>
              <a:rPr lang="zh-CN" altLang="en-US" b="1" dirty="0">
                <a:solidFill>
                  <a:srgbClr val="464DD9"/>
                </a:solidFill>
                <a:latin typeface="ZztexMono-Regular"/>
              </a:rPr>
              <a:t>着色器</a:t>
            </a:r>
            <a:r>
              <a:rPr lang="en-US" altLang="zh-CN" b="1" dirty="0">
                <a:solidFill>
                  <a:srgbClr val="464DD9"/>
                </a:solidFill>
                <a:latin typeface="ZztexMono-Regular"/>
              </a:rPr>
              <a:t>(</a:t>
            </a:r>
            <a:r>
              <a:rPr lang="en-US" altLang="zh-CN" b="1" dirty="0" err="1">
                <a:solidFill>
                  <a:srgbClr val="464DD9"/>
                </a:solidFill>
                <a:latin typeface="ZztexMono-Regular"/>
              </a:rPr>
              <a:t>Shader</a:t>
            </a:r>
            <a:r>
              <a:rPr lang="en-US" altLang="zh-CN" b="1" dirty="0">
                <a:solidFill>
                  <a:srgbClr val="464DD9"/>
                </a:solidFill>
                <a:latin typeface="ZztexMono-Regular"/>
              </a:rPr>
              <a:t>)</a:t>
            </a:r>
            <a:r>
              <a:rPr lang="zh-CN" altLang="en-US" b="1" dirty="0">
                <a:solidFill>
                  <a:srgbClr val="464DD9"/>
                </a:solidFill>
                <a:latin typeface="ZztexMono-Regular"/>
              </a:rPr>
              <a:t>的概念：</a:t>
            </a:r>
            <a:endParaRPr lang="en-US" altLang="zh-CN" b="1" dirty="0">
              <a:solidFill>
                <a:srgbClr val="464DD9"/>
              </a:solidFill>
              <a:latin typeface="ZztexMono-Regular"/>
            </a:endParaRPr>
          </a:p>
          <a:p>
            <a:r>
              <a:rPr lang="en-US" altLang="zh-CN" b="1" dirty="0">
                <a:solidFill>
                  <a:srgbClr val="464DD9"/>
                </a:solidFill>
                <a:latin typeface="ZztexMono-Regular"/>
              </a:rPr>
              <a:t>    GPU</a:t>
            </a:r>
            <a:r>
              <a:rPr lang="zh-CN" altLang="en-US" b="1" dirty="0">
                <a:solidFill>
                  <a:srgbClr val="464DD9"/>
                </a:solidFill>
                <a:latin typeface="ZztexMono-Regular"/>
              </a:rPr>
              <a:t>的图元处理小程序</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着色器的种类：</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顶点着色器、片段着色  </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器、几何着色器</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着色器语言： </a:t>
            </a:r>
            <a:endParaRPr lang="en-US" altLang="zh-CN" b="1" dirty="0">
              <a:solidFill>
                <a:srgbClr val="464DD9"/>
              </a:solidFill>
              <a:latin typeface="ZztexMono-Regular"/>
            </a:endParaRPr>
          </a:p>
          <a:p>
            <a:r>
              <a:rPr lang="en-US" altLang="zh-CN" b="1" dirty="0">
                <a:solidFill>
                  <a:srgbClr val="464DD9"/>
                </a:solidFill>
                <a:latin typeface="ZztexMono-Regular"/>
              </a:rPr>
              <a:t>    OpenGL Shading  </a:t>
            </a:r>
          </a:p>
          <a:p>
            <a:r>
              <a:rPr lang="en-US" altLang="zh-CN" b="1" dirty="0">
                <a:solidFill>
                  <a:srgbClr val="464DD9"/>
                </a:solidFill>
                <a:latin typeface="ZztexMono-Regular"/>
              </a:rPr>
              <a:t>    Language / GLSL</a:t>
            </a:r>
            <a:endParaRPr lang="en-US" altLang="zh-CN" dirty="0">
              <a:latin typeface="ZztexMono-Regular"/>
            </a:endParaRPr>
          </a:p>
        </p:txBody>
      </p:sp>
    </p:spTree>
    <p:extLst>
      <p:ext uri="{BB962C8B-B14F-4D97-AF65-F5344CB8AC3E}">
        <p14:creationId xmlns:p14="http://schemas.microsoft.com/office/powerpoint/2010/main" val="1937994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 </a:t>
            </a:r>
            <a:r>
              <a:rPr lang="en-US" altLang="zh-CN" dirty="0"/>
              <a:t>API</a:t>
            </a:r>
            <a:r>
              <a:rPr lang="zh-CN" altLang="en-US" dirty="0"/>
              <a:t>的使用</a:t>
            </a:r>
          </a:p>
        </p:txBody>
      </p:sp>
      <p:sp>
        <p:nvSpPr>
          <p:cNvPr id="3" name="内容占位符 2"/>
          <p:cNvSpPr>
            <a:spLocks noGrp="1"/>
          </p:cNvSpPr>
          <p:nvPr>
            <p:ph idx="1"/>
          </p:nvPr>
        </p:nvSpPr>
        <p:spPr>
          <a:xfrm>
            <a:off x="628650" y="1316831"/>
            <a:ext cx="7886700" cy="5291787"/>
          </a:xfrm>
        </p:spPr>
        <p:txBody>
          <a:bodyPr>
            <a:normAutofit/>
          </a:bodyPr>
          <a:lstStyle/>
          <a:p>
            <a:r>
              <a:rPr lang="zh-CN" altLang="zh-CN" dirty="0">
                <a:latin typeface="Microsoft YaHei" charset="-122"/>
                <a:ea typeface="Microsoft YaHei" charset="-122"/>
                <a:cs typeface="Microsoft YaHei" charset="-122"/>
              </a:rPr>
              <a:t>创建</a:t>
            </a:r>
            <a:r>
              <a:rPr lang="en-US" altLang="zh-CN" dirty="0">
                <a:latin typeface="Microsoft YaHei" charset="-122"/>
                <a:ea typeface="Microsoft YaHei" charset="-122"/>
                <a:cs typeface="Microsoft YaHei" charset="-122"/>
              </a:rPr>
              <a:t>OpenGL</a:t>
            </a:r>
            <a:r>
              <a:rPr lang="zh-CN" altLang="zh-CN" dirty="0">
                <a:latin typeface="Microsoft YaHei" charset="-122"/>
                <a:ea typeface="Microsoft YaHei" charset="-122"/>
                <a:cs typeface="Microsoft YaHei" charset="-122"/>
              </a:rPr>
              <a:t>工程项目</a:t>
            </a:r>
          </a:p>
          <a:p>
            <a:endParaRPr lang="en-US" altLang="zh-CN" dirty="0">
              <a:latin typeface="Microsoft YaHei" charset="-122"/>
              <a:ea typeface="Microsoft YaHei" charset="-122"/>
              <a:cs typeface="Microsoft YaHei" charset="-122"/>
            </a:endParaRPr>
          </a:p>
          <a:p>
            <a:r>
              <a:rPr lang="zh-CN" altLang="zh-CN" dirty="0">
                <a:latin typeface="Microsoft YaHei" charset="-122"/>
                <a:ea typeface="Microsoft YaHei" charset="-122"/>
                <a:cs typeface="Microsoft YaHei" charset="-122"/>
              </a:rPr>
              <a:t>编写</a:t>
            </a:r>
            <a:r>
              <a:rPr lang="en-US" altLang="zh-CN" dirty="0">
                <a:latin typeface="Microsoft YaHei" charset="-122"/>
                <a:ea typeface="Microsoft YaHei" charset="-122"/>
                <a:cs typeface="Microsoft YaHei" charset="-122"/>
              </a:rPr>
              <a:t>main.cpp</a:t>
            </a:r>
            <a:r>
              <a:rPr lang="zh-CN" altLang="zh-CN" dirty="0">
                <a:latin typeface="Microsoft YaHei" charset="-122"/>
                <a:ea typeface="Microsoft YaHei" charset="-122"/>
                <a:cs typeface="Microsoft YaHei" charset="-122"/>
              </a:rPr>
              <a:t>核心代码文件</a:t>
            </a:r>
          </a:p>
          <a:p>
            <a:pPr lvl="1"/>
            <a:r>
              <a:rPr lang="zh-CN" altLang="zh-CN" dirty="0">
                <a:latin typeface="Microsoft YaHei" charset="-122"/>
                <a:ea typeface="Microsoft YaHei" charset="-122"/>
                <a:cs typeface="Microsoft YaHei" charset="-122"/>
              </a:rPr>
              <a:t>初始化</a:t>
            </a:r>
            <a:r>
              <a:rPr lang="en-US" altLang="zh-CN" dirty="0">
                <a:latin typeface="Microsoft YaHei" charset="-122"/>
                <a:ea typeface="Microsoft YaHei" charset="-122"/>
                <a:cs typeface="Microsoft YaHei" charset="-122"/>
              </a:rPr>
              <a:t>OpenGL</a:t>
            </a:r>
          </a:p>
          <a:p>
            <a:pPr lvl="1"/>
            <a:r>
              <a:rPr lang="zh-CN" altLang="zh-CN" dirty="0">
                <a:latin typeface="Microsoft YaHei" charset="-122"/>
                <a:ea typeface="Microsoft YaHei" charset="-122"/>
                <a:cs typeface="Microsoft YaHei" charset="-122"/>
              </a:rPr>
              <a:t>使用</a:t>
            </a:r>
            <a:r>
              <a:rPr lang="en-US" altLang="zh-CN" dirty="0">
                <a:latin typeface="Microsoft YaHei" charset="-122"/>
                <a:ea typeface="Microsoft YaHei" charset="-122"/>
                <a:cs typeface="Microsoft YaHei" charset="-122"/>
              </a:rPr>
              <a:t>OpenGL</a:t>
            </a:r>
            <a:r>
              <a:rPr lang="zh-CN" altLang="zh-CN" dirty="0">
                <a:latin typeface="Microsoft YaHei" charset="-122"/>
                <a:ea typeface="Microsoft YaHei" charset="-122"/>
                <a:cs typeface="Microsoft YaHei" charset="-122"/>
              </a:rPr>
              <a:t>进行渲染</a:t>
            </a:r>
            <a:endParaRPr lang="en-US" altLang="zh-CN" dirty="0">
              <a:latin typeface="Microsoft YaHei" charset="-122"/>
              <a:ea typeface="Microsoft YaHei" charset="-122"/>
              <a:cs typeface="Microsoft YaHei" charset="-122"/>
            </a:endParaRPr>
          </a:p>
          <a:p>
            <a:pPr lvl="1"/>
            <a:r>
              <a:rPr lang="zh-CN" altLang="zh-CN" dirty="0">
                <a:latin typeface="Microsoft YaHei" charset="-122"/>
                <a:ea typeface="Microsoft YaHei" charset="-122"/>
                <a:cs typeface="Microsoft YaHei" charset="-122"/>
              </a:rPr>
              <a:t>生成二维图形上的点</a:t>
            </a:r>
            <a:endParaRPr lang="en-US" altLang="zh-CN" dirty="0">
              <a:latin typeface="Microsoft YaHei" charset="-122"/>
              <a:ea typeface="Microsoft YaHei" charset="-122"/>
              <a:cs typeface="Microsoft YaHei" charset="-122"/>
            </a:endParaRPr>
          </a:p>
          <a:p>
            <a:pPr lvl="0"/>
            <a:endParaRPr lang="en-US" altLang="zh-CN" dirty="0">
              <a:latin typeface="Microsoft YaHei" charset="-122"/>
              <a:ea typeface="Microsoft YaHei" charset="-122"/>
              <a:cs typeface="Microsoft YaHei" charset="-122"/>
            </a:endParaRPr>
          </a:p>
          <a:p>
            <a:pPr lvl="0"/>
            <a:r>
              <a:rPr lang="zh-CN" altLang="zh-CN" dirty="0">
                <a:latin typeface="Microsoft YaHei" charset="-122"/>
                <a:ea typeface="Microsoft YaHei" charset="-122"/>
                <a:cs typeface="Microsoft YaHei" charset="-122"/>
              </a:rPr>
              <a:t>编写顶点与片元着色器</a:t>
            </a:r>
            <a:endParaRPr lang="en-US" altLang="zh-CN" dirty="0">
              <a:latin typeface="Microsoft YaHei" charset="-122"/>
              <a:ea typeface="Microsoft YaHei" charset="-122"/>
              <a:cs typeface="Microsoft YaHei" charset="-122"/>
            </a:endParaRPr>
          </a:p>
          <a:p>
            <a:pPr lvl="1"/>
            <a:r>
              <a:rPr lang="zh-CN" altLang="zh-CN" dirty="0">
                <a:latin typeface="Microsoft YaHei" charset="-122"/>
                <a:ea typeface="Microsoft YaHei" charset="-122"/>
                <a:cs typeface="Microsoft YaHei" charset="-122"/>
              </a:rPr>
              <a:t>顶点着色器</a:t>
            </a:r>
            <a:r>
              <a:rPr lang="en-US" altLang="zh-CN" dirty="0" err="1">
                <a:latin typeface="Microsoft YaHei" charset="-122"/>
                <a:ea typeface="Microsoft YaHei" charset="-122"/>
                <a:cs typeface="Microsoft YaHei" charset="-122"/>
              </a:rPr>
              <a:t>vshader.glsl</a:t>
            </a:r>
            <a:endParaRPr lang="en-US" altLang="zh-CN" dirty="0">
              <a:latin typeface="Microsoft YaHei" charset="-122"/>
              <a:ea typeface="Microsoft YaHei" charset="-122"/>
              <a:cs typeface="Microsoft YaHei" charset="-122"/>
            </a:endParaRPr>
          </a:p>
          <a:p>
            <a:pPr lvl="1"/>
            <a:r>
              <a:rPr lang="zh-CN" altLang="zh-CN" dirty="0">
                <a:latin typeface="Microsoft YaHei" charset="-122"/>
                <a:ea typeface="Microsoft YaHei" charset="-122"/>
                <a:cs typeface="Microsoft YaHei" charset="-122"/>
              </a:rPr>
              <a:t>片元着色器</a:t>
            </a:r>
            <a:r>
              <a:rPr lang="en-US" altLang="zh-CN" dirty="0" err="1">
                <a:latin typeface="Microsoft YaHei" charset="-122"/>
                <a:ea typeface="Microsoft YaHei" charset="-122"/>
                <a:cs typeface="Microsoft YaHei" charset="-122"/>
              </a:rPr>
              <a:t>fshader.glsl</a:t>
            </a:r>
            <a:endParaRPr lang="zh-CN"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29</a:t>
            </a:fld>
            <a:endParaRPr lang="zh-CN" altLang="en-US" dirty="0"/>
          </a:p>
        </p:txBody>
      </p:sp>
      <p:pic>
        <p:nvPicPr>
          <p:cNvPr id="5"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5555156" y="1821599"/>
            <a:ext cx="3309305" cy="3440728"/>
          </a:xfrm>
          <a:prstGeom prst="rect">
            <a:avLst/>
          </a:prstGeom>
          <a:noFill/>
          <a:ln>
            <a:noFill/>
          </a:ln>
        </p:spPr>
      </p:pic>
    </p:spTree>
    <p:extLst>
      <p:ext uri="{BB962C8B-B14F-4D97-AF65-F5344CB8AC3E}">
        <p14:creationId xmlns:p14="http://schemas.microsoft.com/office/powerpoint/2010/main" val="165511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实验一</a:t>
            </a:r>
            <a:endParaRPr lang="en-US" dirty="0"/>
          </a:p>
        </p:txBody>
      </p:sp>
      <p:sp>
        <p:nvSpPr>
          <p:cNvPr id="3" name="Content Placeholder 2"/>
          <p:cNvSpPr>
            <a:spLocks noGrp="1"/>
          </p:cNvSpPr>
          <p:nvPr>
            <p:ph idx="1"/>
          </p:nvPr>
        </p:nvSpPr>
        <p:spPr/>
        <p:txBody>
          <a:bodyPr/>
          <a:lstStyle/>
          <a:p>
            <a:r>
              <a:rPr lang="en-US" dirty="0"/>
              <a:t>OpenGL</a:t>
            </a:r>
            <a:r>
              <a:rPr lang="zh-CN" altLang="en-US" dirty="0"/>
              <a:t>基本绘制</a:t>
            </a:r>
            <a:endParaRPr lang="en-US" altLang="zh-CN" dirty="0"/>
          </a:p>
          <a:p>
            <a:pPr lvl="1"/>
            <a:r>
              <a:rPr lang="zh-CN" altLang="en-US" dirty="0"/>
              <a:t>绘制多个简单的二维图形，撰写详细实验报告</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24</a:t>
            </a:r>
            <a:r>
              <a:rPr lang="zh-CN" altLang="en-US" b="1" dirty="0">
                <a:solidFill>
                  <a:srgbClr val="FF0000"/>
                </a:solidFill>
              </a:rPr>
              <a:t>年</a:t>
            </a:r>
            <a:r>
              <a:rPr lang="en-US" altLang="zh-CN" b="1" dirty="0">
                <a:solidFill>
                  <a:srgbClr val="FF0000"/>
                </a:solidFill>
              </a:rPr>
              <a:t>9</a:t>
            </a:r>
            <a:r>
              <a:rPr lang="zh-CN" altLang="en-US" b="1" dirty="0">
                <a:solidFill>
                  <a:srgbClr val="FF0000"/>
                </a:solidFill>
              </a:rPr>
              <a:t>月</a:t>
            </a:r>
            <a:r>
              <a:rPr lang="en-US" altLang="zh-CN" b="1" dirty="0">
                <a:solidFill>
                  <a:srgbClr val="FF0000"/>
                </a:solidFill>
              </a:rPr>
              <a:t>23</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b="1" dirty="0">
              <a:solidFill>
                <a:srgbClr val="FF0000"/>
              </a:solidFill>
            </a:endParaRPr>
          </a:p>
          <a:p>
            <a:pPr lvl="1"/>
            <a:endParaRPr lang="en-US"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a:t>
            </a:fld>
            <a:endParaRPr lang="zh-CN" altLang="en-US" dirty="0"/>
          </a:p>
        </p:txBody>
      </p:sp>
      <p:pic>
        <p:nvPicPr>
          <p:cNvPr id="8" name="图片 2" descr="C:\Users\a1309\Desktop\My Class\1.大三.1\计算机图形学\实验一\实验一\运行结果.png">
            <a:extLst>
              <a:ext uri="{FF2B5EF4-FFF2-40B4-BE49-F238E27FC236}">
                <a16:creationId xmlns:a16="http://schemas.microsoft.com/office/drawing/2014/main" id="{25FEA804-376F-864C-9903-A9A49514AB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223" y="2851404"/>
            <a:ext cx="1533503" cy="1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4">
            <a:extLst>
              <a:ext uri="{FF2B5EF4-FFF2-40B4-BE49-F238E27FC236}">
                <a16:creationId xmlns:a16="http://schemas.microsoft.com/office/drawing/2014/main" id="{BFD4EB05-085B-B14A-BB19-D659B0DA31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6173" y="4673410"/>
            <a:ext cx="1527553" cy="161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a:extLst>
              <a:ext uri="{FF2B5EF4-FFF2-40B4-BE49-F238E27FC236}">
                <a16:creationId xmlns:a16="http://schemas.microsoft.com/office/drawing/2014/main" id="{97AE240D-0A07-454F-93AE-29BD982A31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0426" y="2851660"/>
            <a:ext cx="1549867" cy="161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a:extLst>
              <a:ext uri="{FF2B5EF4-FFF2-40B4-BE49-F238E27FC236}">
                <a16:creationId xmlns:a16="http://schemas.microsoft.com/office/drawing/2014/main" id="{130A53FA-AE26-F146-90AD-B733521A4250}"/>
              </a:ext>
            </a:extLst>
          </p:cNvPr>
          <p:cNvPicPr/>
          <p:nvPr/>
        </p:nvPicPr>
        <p:blipFill rotWithShape="1">
          <a:blip r:embed="rId5"/>
          <a:srcRect l="2844" r="3281" b="8627"/>
          <a:stretch/>
        </p:blipFill>
        <p:spPr>
          <a:xfrm>
            <a:off x="6918748" y="4676256"/>
            <a:ext cx="1588577" cy="1615095"/>
          </a:xfrm>
          <a:prstGeom prst="rect">
            <a:avLst/>
          </a:prstGeom>
        </p:spPr>
      </p:pic>
      <p:pic>
        <p:nvPicPr>
          <p:cNvPr id="11" name="图片 10">
            <a:extLst>
              <a:ext uri="{FF2B5EF4-FFF2-40B4-BE49-F238E27FC236}">
                <a16:creationId xmlns:a16="http://schemas.microsoft.com/office/drawing/2014/main" id="{25CD5067-10C1-4C86-9690-1FA263F7A45B}"/>
              </a:ext>
            </a:extLst>
          </p:cNvPr>
          <p:cNvPicPr/>
          <p:nvPr/>
        </p:nvPicPr>
        <p:blipFill>
          <a:blip r:embed="rId6"/>
          <a:stretch>
            <a:fillRect/>
          </a:stretch>
        </p:blipFill>
        <p:spPr>
          <a:xfrm>
            <a:off x="901763" y="2851404"/>
            <a:ext cx="3602419" cy="3536569"/>
          </a:xfrm>
          <a:prstGeom prst="rect">
            <a:avLst/>
          </a:prstGeom>
        </p:spPr>
      </p:pic>
    </p:spTree>
    <p:extLst>
      <p:ext uri="{BB962C8B-B14F-4D97-AF65-F5344CB8AC3E}">
        <p14:creationId xmlns:p14="http://schemas.microsoft.com/office/powerpoint/2010/main" val="13090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sp>
        <p:nvSpPr>
          <p:cNvPr id="8" name="文本框 7"/>
          <p:cNvSpPr txBox="1"/>
          <p:nvPr/>
        </p:nvSpPr>
        <p:spPr>
          <a:xfrm>
            <a:off x="2167913" y="3389111"/>
            <a:ext cx="4815742" cy="646331"/>
          </a:xfrm>
          <a:prstGeom prst="rect">
            <a:avLst/>
          </a:prstGeom>
          <a:noFill/>
        </p:spPr>
        <p:txBody>
          <a:bodyPr wrap="none" rtlCol="0">
            <a:spAutoFit/>
          </a:bodyPr>
          <a:lstStyle/>
          <a:p>
            <a:pPr algn="ctr"/>
            <a:r>
              <a:rPr lang="en-US" altLang="zh-CN" sz="3600" b="1" dirty="0">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的图元与观察</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9968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中的图元</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sp>
        <p:nvSpPr>
          <p:cNvPr id="3" name="内容占位符 2"/>
          <p:cNvSpPr>
            <a:spLocks noGrp="1"/>
          </p:cNvSpPr>
          <p:nvPr>
            <p:ph idx="4294967295"/>
          </p:nvPr>
        </p:nvSpPr>
        <p:spPr>
          <a:xfrm>
            <a:off x="527580" y="1494942"/>
            <a:ext cx="5728440" cy="4352925"/>
          </a:xfrm>
        </p:spPr>
        <p:txBody>
          <a:bodyPr/>
          <a:lstStyle/>
          <a:p>
            <a:pPr>
              <a:buClr>
                <a:srgbClr val="94003F"/>
              </a:buClr>
            </a:pPr>
            <a:r>
              <a:rPr lang="zh-CN" altLang="en-US" sz="2400" dirty="0"/>
              <a:t>图元（</a:t>
            </a:r>
            <a:r>
              <a:rPr lang="en-US" altLang="zh-CN" sz="2400" dirty="0"/>
              <a:t>Primitives</a:t>
            </a:r>
            <a:r>
              <a:rPr lang="zh-CN" altLang="en-US" sz="2400" dirty="0"/>
              <a:t>）的概念</a:t>
            </a:r>
          </a:p>
          <a:p>
            <a:pPr lvl="1">
              <a:buClr>
                <a:schemeClr val="tx1"/>
              </a:buClr>
            </a:pPr>
            <a:r>
              <a:rPr lang="zh-CN" altLang="en-US" sz="1800" dirty="0"/>
              <a:t>显卡处理流水线</a:t>
            </a:r>
            <a:r>
              <a:rPr lang="zh-CN" altLang="en-US" sz="1800" b="1" dirty="0">
                <a:solidFill>
                  <a:srgbClr val="464DD9"/>
                </a:solidFill>
              </a:rPr>
              <a:t>能够理解</a:t>
            </a:r>
            <a:r>
              <a:rPr lang="zh-CN" altLang="en-US" sz="1800" dirty="0"/>
              <a:t>的几何与图像数据单元分为</a:t>
            </a:r>
            <a:r>
              <a:rPr lang="zh-CN" altLang="en-US" sz="1800" dirty="0">
                <a:solidFill>
                  <a:srgbClr val="00B050"/>
                </a:solidFill>
              </a:rPr>
              <a:t>几何图元</a:t>
            </a:r>
            <a:r>
              <a:rPr lang="zh-CN" altLang="en-US" sz="1800" dirty="0"/>
              <a:t>与</a:t>
            </a:r>
            <a:r>
              <a:rPr lang="zh-CN" altLang="en-US" sz="1800" dirty="0">
                <a:solidFill>
                  <a:srgbClr val="00B050"/>
                </a:solidFill>
              </a:rPr>
              <a:t>光栅图元</a:t>
            </a:r>
            <a:r>
              <a:rPr lang="zh-CN" altLang="en-US" sz="1800" dirty="0"/>
              <a:t>两类</a:t>
            </a:r>
            <a:endParaRPr lang="en-US" altLang="zh-CN" sz="1800" dirty="0"/>
          </a:p>
          <a:p>
            <a:pPr lvl="1">
              <a:buClr>
                <a:schemeClr val="tx1"/>
              </a:buClr>
            </a:pPr>
            <a:r>
              <a:rPr lang="zh-CN" altLang="en-US" sz="1800" dirty="0"/>
              <a:t>点、线段、三角形、多边形及其组合方式、文字等在</a:t>
            </a:r>
            <a:r>
              <a:rPr lang="en-US" altLang="zh-CN" sz="1800" dirty="0"/>
              <a:t>OpenGL</a:t>
            </a:r>
            <a:r>
              <a:rPr lang="zh-CN" altLang="en-US" sz="1800" dirty="0"/>
              <a:t>中有特定的数据类型与之对应</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pPr>
              <a:buClr>
                <a:srgbClr val="94003F"/>
              </a:buClr>
            </a:pPr>
            <a:r>
              <a:rPr lang="zh-CN" altLang="en-US" sz="2400" dirty="0"/>
              <a:t>图元的处理流水线：</a:t>
            </a: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pic>
        <p:nvPicPr>
          <p:cNvPr id="6" name="图片 5"/>
          <p:cNvPicPr>
            <a:picLocks noChangeAspect="1"/>
          </p:cNvPicPr>
          <p:nvPr/>
        </p:nvPicPr>
        <p:blipFill>
          <a:blip r:embed="rId2"/>
          <a:stretch>
            <a:fillRect/>
          </a:stretch>
        </p:blipFill>
        <p:spPr>
          <a:xfrm>
            <a:off x="1218216" y="3241726"/>
            <a:ext cx="3436620" cy="885345"/>
          </a:xfrm>
          <a:prstGeom prst="rect">
            <a:avLst/>
          </a:prstGeom>
        </p:spPr>
      </p:pic>
      <p:pic>
        <p:nvPicPr>
          <p:cNvPr id="7" name="图片 6"/>
          <p:cNvPicPr>
            <a:picLocks noChangeAspect="1"/>
          </p:cNvPicPr>
          <p:nvPr/>
        </p:nvPicPr>
        <p:blipFill>
          <a:blip r:embed="rId3"/>
          <a:stretch>
            <a:fillRect/>
          </a:stretch>
        </p:blipFill>
        <p:spPr>
          <a:xfrm>
            <a:off x="4844654" y="3210592"/>
            <a:ext cx="3530050" cy="916479"/>
          </a:xfrm>
          <a:prstGeom prst="rect">
            <a:avLst/>
          </a:prstGeom>
        </p:spPr>
      </p:pic>
      <p:pic>
        <p:nvPicPr>
          <p:cNvPr id="8" name="图片 7"/>
          <p:cNvPicPr>
            <a:picLocks noChangeAspect="1"/>
          </p:cNvPicPr>
          <p:nvPr/>
        </p:nvPicPr>
        <p:blipFill>
          <a:blip r:embed="rId4"/>
          <a:stretch>
            <a:fillRect/>
          </a:stretch>
        </p:blipFill>
        <p:spPr>
          <a:xfrm>
            <a:off x="6549757" y="2030404"/>
            <a:ext cx="1492064" cy="819859"/>
          </a:xfrm>
          <a:prstGeom prst="rect">
            <a:avLst/>
          </a:prstGeom>
        </p:spPr>
      </p:pic>
      <p:grpSp>
        <p:nvGrpSpPr>
          <p:cNvPr id="19" name="Group 18"/>
          <p:cNvGrpSpPr/>
          <p:nvPr/>
        </p:nvGrpSpPr>
        <p:grpSpPr>
          <a:xfrm>
            <a:off x="1030115" y="4724400"/>
            <a:ext cx="7249441" cy="2157750"/>
            <a:chOff x="545232" y="4512620"/>
            <a:chExt cx="7969014" cy="2371927"/>
          </a:xfrm>
        </p:grpSpPr>
        <p:pic>
          <p:nvPicPr>
            <p:cNvPr id="9" name="Picture 2" descr="E:\CG\交互式计算机图形学—基于OpenGL着色器的自顶向下方法（第六版）\Figures\CHAPTER02 JPEG\an02f06.jpg"/>
            <p:cNvPicPr>
              <a:picLocks noChangeAspect="1" noChangeArrowheads="1"/>
            </p:cNvPicPr>
            <p:nvPr/>
          </p:nvPicPr>
          <p:blipFill>
            <a:blip r:embed="rId5" cstate="print"/>
            <a:srcRect/>
            <a:stretch>
              <a:fillRect/>
            </a:stretch>
          </p:blipFill>
          <p:spPr bwMode="auto">
            <a:xfrm>
              <a:off x="545232" y="4512620"/>
              <a:ext cx="7906756" cy="2051442"/>
            </a:xfrm>
            <a:prstGeom prst="rect">
              <a:avLst/>
            </a:prstGeom>
            <a:noFill/>
          </p:spPr>
        </p:pic>
        <p:sp>
          <p:nvSpPr>
            <p:cNvPr id="10" name="矩形 5"/>
            <p:cNvSpPr/>
            <p:nvPr/>
          </p:nvSpPr>
          <p:spPr>
            <a:xfrm>
              <a:off x="2951349" y="4587995"/>
              <a:ext cx="1837513" cy="369332"/>
            </a:xfrm>
            <a:prstGeom prst="rect">
              <a:avLst/>
            </a:prstGeom>
          </p:spPr>
          <p:txBody>
            <a:bodyPr wrap="square">
              <a:spAutoFit/>
            </a:bodyPr>
            <a:lstStyle/>
            <a:p>
              <a:r>
                <a:rPr lang="zh-CN" altLang="en-US" sz="1600" dirty="0"/>
                <a:t>几何处理流水线</a:t>
              </a:r>
            </a:p>
          </p:txBody>
        </p:sp>
        <p:sp>
          <p:nvSpPr>
            <p:cNvPr id="11" name="矩形 6"/>
            <p:cNvSpPr/>
            <p:nvPr/>
          </p:nvSpPr>
          <p:spPr>
            <a:xfrm>
              <a:off x="7411094" y="6070304"/>
              <a:ext cx="1103152" cy="369332"/>
            </a:xfrm>
            <a:prstGeom prst="rect">
              <a:avLst/>
            </a:prstGeom>
          </p:spPr>
          <p:txBody>
            <a:bodyPr wrap="square">
              <a:spAutoFit/>
            </a:bodyPr>
            <a:lstStyle/>
            <a:p>
              <a:r>
                <a:rPr lang="zh-CN" altLang="en-US" sz="1600" dirty="0"/>
                <a:t>帧缓冲区</a:t>
              </a:r>
            </a:p>
          </p:txBody>
        </p:sp>
        <p:sp>
          <p:nvSpPr>
            <p:cNvPr id="12" name="TextBox 11"/>
            <p:cNvSpPr txBox="1"/>
            <p:nvPr/>
          </p:nvSpPr>
          <p:spPr>
            <a:xfrm>
              <a:off x="7812092" y="5867777"/>
              <a:ext cx="291939" cy="307777"/>
            </a:xfrm>
            <a:prstGeom prst="rect">
              <a:avLst/>
            </a:prstGeom>
            <a:noFill/>
          </p:spPr>
          <p:txBody>
            <a:bodyPr wrap="none" rtlCol="0">
              <a:spAutoFit/>
            </a:bodyPr>
            <a:lstStyle/>
            <a:p>
              <a:r>
                <a:rPr lang="en-US" altLang="zh-CN" sz="1400" dirty="0"/>
                <a:t>ff</a:t>
              </a:r>
              <a:endParaRPr lang="zh-CN" altLang="en-US" sz="1400" dirty="0"/>
            </a:p>
          </p:txBody>
        </p:sp>
        <p:sp>
          <p:nvSpPr>
            <p:cNvPr id="13" name="矩形 8"/>
            <p:cNvSpPr/>
            <p:nvPr/>
          </p:nvSpPr>
          <p:spPr>
            <a:xfrm>
              <a:off x="3271089" y="5986695"/>
              <a:ext cx="1107996" cy="369332"/>
            </a:xfrm>
            <a:prstGeom prst="rect">
              <a:avLst/>
            </a:prstGeom>
          </p:spPr>
          <p:txBody>
            <a:bodyPr wrap="none">
              <a:spAutoFit/>
            </a:bodyPr>
            <a:lstStyle/>
            <a:p>
              <a:r>
                <a:rPr lang="zh-CN" altLang="en-US" sz="1600" dirty="0"/>
                <a:t>像素操作</a:t>
              </a:r>
            </a:p>
          </p:txBody>
        </p:sp>
        <p:sp>
          <p:nvSpPr>
            <p:cNvPr id="14" name="矩形 10"/>
            <p:cNvSpPr/>
            <p:nvPr/>
          </p:nvSpPr>
          <p:spPr>
            <a:xfrm>
              <a:off x="3694172" y="5330075"/>
              <a:ext cx="646331" cy="369332"/>
            </a:xfrm>
            <a:prstGeom prst="rect">
              <a:avLst/>
            </a:prstGeom>
          </p:spPr>
          <p:txBody>
            <a:bodyPr wrap="none">
              <a:spAutoFit/>
            </a:bodyPr>
            <a:lstStyle/>
            <a:p>
              <a:r>
                <a:rPr lang="zh-CN" altLang="en-US" sz="1600" dirty="0"/>
                <a:t>投影</a:t>
              </a:r>
            </a:p>
          </p:txBody>
        </p:sp>
        <p:sp>
          <p:nvSpPr>
            <p:cNvPr id="15" name="矩形 11"/>
            <p:cNvSpPr/>
            <p:nvPr/>
          </p:nvSpPr>
          <p:spPr>
            <a:xfrm>
              <a:off x="4878418" y="5365029"/>
              <a:ext cx="646331" cy="369332"/>
            </a:xfrm>
            <a:prstGeom prst="rect">
              <a:avLst/>
            </a:prstGeom>
          </p:spPr>
          <p:txBody>
            <a:bodyPr wrap="none">
              <a:spAutoFit/>
            </a:bodyPr>
            <a:lstStyle/>
            <a:p>
              <a:r>
                <a:rPr lang="zh-CN" altLang="en-US" sz="1600" dirty="0"/>
                <a:t>剪裁</a:t>
              </a:r>
            </a:p>
          </p:txBody>
        </p:sp>
        <p:sp>
          <p:nvSpPr>
            <p:cNvPr id="16" name="矩形 12"/>
            <p:cNvSpPr/>
            <p:nvPr/>
          </p:nvSpPr>
          <p:spPr>
            <a:xfrm>
              <a:off x="2344943" y="5323084"/>
              <a:ext cx="646331" cy="369332"/>
            </a:xfrm>
            <a:prstGeom prst="rect">
              <a:avLst/>
            </a:prstGeom>
          </p:spPr>
          <p:txBody>
            <a:bodyPr wrap="none">
              <a:spAutoFit/>
            </a:bodyPr>
            <a:lstStyle/>
            <a:p>
              <a:r>
                <a:rPr lang="zh-CN" altLang="en-US" sz="1600" dirty="0"/>
                <a:t>变换</a:t>
              </a:r>
            </a:p>
          </p:txBody>
        </p:sp>
        <p:sp>
          <p:nvSpPr>
            <p:cNvPr id="17" name="矩形 13"/>
            <p:cNvSpPr/>
            <p:nvPr/>
          </p:nvSpPr>
          <p:spPr>
            <a:xfrm>
              <a:off x="6284413" y="6021665"/>
              <a:ext cx="646331" cy="369332"/>
            </a:xfrm>
            <a:prstGeom prst="rect">
              <a:avLst/>
            </a:prstGeom>
          </p:spPr>
          <p:txBody>
            <a:bodyPr wrap="none">
              <a:spAutoFit/>
            </a:bodyPr>
            <a:lstStyle/>
            <a:p>
              <a:r>
                <a:rPr lang="zh-CN" altLang="en-US" sz="1600" dirty="0"/>
                <a:t>光栅</a:t>
              </a:r>
            </a:p>
          </p:txBody>
        </p:sp>
        <p:sp>
          <p:nvSpPr>
            <p:cNvPr id="18" name="矩形 14"/>
            <p:cNvSpPr/>
            <p:nvPr/>
          </p:nvSpPr>
          <p:spPr>
            <a:xfrm>
              <a:off x="3190911" y="6515215"/>
              <a:ext cx="1338828" cy="369332"/>
            </a:xfrm>
            <a:prstGeom prst="rect">
              <a:avLst/>
            </a:prstGeom>
          </p:spPr>
          <p:txBody>
            <a:bodyPr wrap="none">
              <a:spAutoFit/>
            </a:bodyPr>
            <a:lstStyle/>
            <a:p>
              <a:r>
                <a:rPr lang="zh-CN" altLang="en-US" sz="1600" dirty="0"/>
                <a:t>像素流水线</a:t>
              </a:r>
            </a:p>
          </p:txBody>
        </p:sp>
      </p:grpSp>
    </p:spTree>
    <p:extLst>
      <p:ext uri="{BB962C8B-B14F-4D97-AF65-F5344CB8AC3E}">
        <p14:creationId xmlns:p14="http://schemas.microsoft.com/office/powerpoint/2010/main" val="2376954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图元的种类及用法</a:t>
            </a:r>
          </a:p>
        </p:txBody>
      </p:sp>
      <p:sp>
        <p:nvSpPr>
          <p:cNvPr id="3" name="内容占位符 2"/>
          <p:cNvSpPr>
            <a:spLocks noGrp="1"/>
          </p:cNvSpPr>
          <p:nvPr>
            <p:ph idx="1"/>
          </p:nvPr>
        </p:nvSpPr>
        <p:spPr>
          <a:xfrm>
            <a:off x="628650" y="1316830"/>
            <a:ext cx="7886700" cy="5609749"/>
          </a:xfrm>
        </p:spPr>
        <p:txBody>
          <a:bodyPr>
            <a:normAutofit/>
          </a:bodyPr>
          <a:lstStyle/>
          <a:p>
            <a:pPr>
              <a:buClr>
                <a:srgbClr val="94003F"/>
              </a:buClr>
            </a:pPr>
            <a:r>
              <a:rPr lang="zh-CN" altLang="en-US" sz="2400" dirty="0"/>
              <a:t>点图元</a:t>
            </a:r>
          </a:p>
          <a:p>
            <a:pPr lvl="1">
              <a:buClr>
                <a:schemeClr val="tx1"/>
              </a:buClr>
            </a:pPr>
            <a:r>
              <a:rPr lang="en-US" altLang="zh-CN" sz="1800" dirty="0"/>
              <a:t>GL_POINTS</a:t>
            </a:r>
          </a:p>
          <a:p>
            <a:pPr lvl="1">
              <a:buClr>
                <a:schemeClr val="tx1"/>
              </a:buClr>
            </a:pPr>
            <a:endParaRPr lang="en-US" altLang="zh-CN" sz="1800" dirty="0"/>
          </a:p>
          <a:p>
            <a:r>
              <a:rPr lang="zh-CN" altLang="en-US" sz="2400" dirty="0"/>
              <a:t>多边形图元：</a:t>
            </a:r>
          </a:p>
          <a:p>
            <a:pPr lvl="1">
              <a:buClr>
                <a:schemeClr val="tx1"/>
              </a:buClr>
            </a:pPr>
            <a:r>
              <a:rPr lang="en-US" altLang="zh-CN" sz="1800" dirty="0"/>
              <a:t>GL_TRIANGLES</a:t>
            </a:r>
          </a:p>
          <a:p>
            <a:pPr lvl="1">
              <a:buClr>
                <a:schemeClr val="tx1"/>
              </a:buClr>
            </a:pPr>
            <a:r>
              <a:rPr lang="en-US" altLang="zh-CN" sz="1800" dirty="0"/>
              <a:t>GL_TRIANGLE_SRTIP</a:t>
            </a:r>
          </a:p>
          <a:p>
            <a:pPr lvl="1">
              <a:buClr>
                <a:schemeClr val="tx1"/>
              </a:buClr>
            </a:pPr>
            <a:r>
              <a:rPr lang="en-US" altLang="zh-CN" sz="1800" dirty="0"/>
              <a:t>GL_TRIANGLE_FAN</a:t>
            </a:r>
          </a:p>
          <a:p>
            <a:pPr lvl="1">
              <a:buClr>
                <a:schemeClr val="tx1"/>
              </a:buClr>
            </a:pPr>
            <a:r>
              <a:rPr lang="en-US" altLang="zh-CN" sz="1800" dirty="0"/>
              <a:t>GL_QUADS</a:t>
            </a:r>
          </a:p>
          <a:p>
            <a:pPr lvl="1">
              <a:buClr>
                <a:schemeClr val="tx1"/>
              </a:buClr>
            </a:pPr>
            <a:r>
              <a:rPr lang="en-US" altLang="zh-CN" sz="1800" dirty="0"/>
              <a:t>GL_QUAD_STRIP</a:t>
            </a:r>
          </a:p>
          <a:p>
            <a:pPr lvl="1">
              <a:buClr>
                <a:schemeClr val="tx1"/>
              </a:buClr>
            </a:pPr>
            <a:r>
              <a:rPr lang="en-US" altLang="zh-CN" sz="1800" dirty="0"/>
              <a:t>GL_POLYGON</a:t>
            </a:r>
          </a:p>
          <a:p>
            <a:pPr lvl="1">
              <a:buClr>
                <a:schemeClr val="tx1"/>
              </a:buClr>
            </a:pPr>
            <a:endParaRPr lang="en-US" altLang="zh-CN" sz="1800" dirty="0"/>
          </a:p>
          <a:p>
            <a:r>
              <a:rPr lang="zh-CN" altLang="en-US" sz="2400" dirty="0"/>
              <a:t>多边形图元的绘制：</a:t>
            </a:r>
          </a:p>
          <a:p>
            <a:pPr lvl="1">
              <a:buClr>
                <a:schemeClr val="tx1"/>
              </a:buClr>
            </a:pPr>
            <a:r>
              <a:rPr lang="zh-CN" altLang="en-US" sz="1800" dirty="0"/>
              <a:t>平面多边形</a:t>
            </a:r>
            <a:endParaRPr lang="en-US" altLang="zh-CN" sz="1800" dirty="0"/>
          </a:p>
          <a:p>
            <a:pPr lvl="1">
              <a:buClr>
                <a:schemeClr val="tx1"/>
              </a:buClr>
            </a:pPr>
            <a:r>
              <a:rPr lang="zh-CN" altLang="en-US" sz="1800" dirty="0"/>
              <a:t>简单多边形</a:t>
            </a:r>
            <a:endParaRPr lang="en-US" altLang="zh-CN" sz="1800" dirty="0"/>
          </a:p>
          <a:p>
            <a:pPr lvl="1">
              <a:buClr>
                <a:schemeClr val="tx1"/>
              </a:buClr>
            </a:pPr>
            <a:r>
              <a:rPr lang="zh-CN" altLang="en-US" sz="1800" dirty="0"/>
              <a:t>凸多边形</a:t>
            </a: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7" name="图片 6"/>
          <p:cNvPicPr>
            <a:picLocks noChangeAspect="1"/>
          </p:cNvPicPr>
          <p:nvPr/>
        </p:nvPicPr>
        <p:blipFill>
          <a:blip r:embed="rId2"/>
          <a:stretch>
            <a:fillRect/>
          </a:stretch>
        </p:blipFill>
        <p:spPr>
          <a:xfrm>
            <a:off x="4098471" y="2258472"/>
            <a:ext cx="3940434" cy="2587715"/>
          </a:xfrm>
          <a:prstGeom prst="rect">
            <a:avLst/>
          </a:prstGeom>
        </p:spPr>
      </p:pic>
      <p:pic>
        <p:nvPicPr>
          <p:cNvPr id="8" name="图片 7"/>
          <p:cNvPicPr>
            <a:picLocks noChangeAspect="1"/>
          </p:cNvPicPr>
          <p:nvPr/>
        </p:nvPicPr>
        <p:blipFill>
          <a:blip r:embed="rId3"/>
          <a:stretch>
            <a:fillRect/>
          </a:stretch>
        </p:blipFill>
        <p:spPr>
          <a:xfrm>
            <a:off x="4098471" y="964560"/>
            <a:ext cx="1245750" cy="1211463"/>
          </a:xfrm>
          <a:prstGeom prst="rect">
            <a:avLst/>
          </a:prstGeom>
        </p:spPr>
      </p:pic>
      <p:pic>
        <p:nvPicPr>
          <p:cNvPr id="9" name="图片 8"/>
          <p:cNvPicPr>
            <a:picLocks noChangeAspect="1"/>
          </p:cNvPicPr>
          <p:nvPr/>
        </p:nvPicPr>
        <p:blipFill>
          <a:blip r:embed="rId4"/>
          <a:stretch>
            <a:fillRect/>
          </a:stretch>
        </p:blipFill>
        <p:spPr>
          <a:xfrm>
            <a:off x="4098471" y="5042211"/>
            <a:ext cx="1317754" cy="1322816"/>
          </a:xfrm>
          <a:prstGeom prst="rect">
            <a:avLst/>
          </a:prstGeom>
        </p:spPr>
      </p:pic>
      <p:pic>
        <p:nvPicPr>
          <p:cNvPr id="10" name="图片 9"/>
          <p:cNvPicPr>
            <a:picLocks noChangeAspect="1"/>
          </p:cNvPicPr>
          <p:nvPr/>
        </p:nvPicPr>
        <p:blipFill>
          <a:blip r:embed="rId5"/>
          <a:stretch>
            <a:fillRect/>
          </a:stretch>
        </p:blipFill>
        <p:spPr>
          <a:xfrm>
            <a:off x="5679428" y="5038522"/>
            <a:ext cx="1323737" cy="1326505"/>
          </a:xfrm>
          <a:prstGeom prst="rect">
            <a:avLst/>
          </a:prstGeom>
        </p:spPr>
      </p:pic>
      <p:pic>
        <p:nvPicPr>
          <p:cNvPr id="11" name="图片 10"/>
          <p:cNvPicPr>
            <a:picLocks noChangeAspect="1"/>
          </p:cNvPicPr>
          <p:nvPr/>
        </p:nvPicPr>
        <p:blipFill>
          <a:blip r:embed="rId6"/>
          <a:stretch>
            <a:fillRect/>
          </a:stretch>
        </p:blipFill>
        <p:spPr>
          <a:xfrm>
            <a:off x="7285143" y="5123878"/>
            <a:ext cx="1310200" cy="1059220"/>
          </a:xfrm>
          <a:prstGeom prst="rect">
            <a:avLst/>
          </a:prstGeom>
        </p:spPr>
      </p:pic>
      <p:sp>
        <p:nvSpPr>
          <p:cNvPr id="5" name="文本框 4"/>
          <p:cNvSpPr txBox="1"/>
          <p:nvPr/>
        </p:nvSpPr>
        <p:spPr>
          <a:xfrm>
            <a:off x="5599435" y="6180361"/>
            <a:ext cx="1206795" cy="369332"/>
          </a:xfrm>
          <a:prstGeom prst="rect">
            <a:avLst/>
          </a:prstGeom>
          <a:noFill/>
        </p:spPr>
        <p:txBody>
          <a:bodyPr wrap="square" rtlCol="0">
            <a:spAutoFit/>
          </a:bodyPr>
          <a:lstStyle/>
          <a:p>
            <a:r>
              <a:rPr lang="zh-CN" altLang="en-US" dirty="0"/>
              <a:t>凸多边形</a:t>
            </a:r>
          </a:p>
        </p:txBody>
      </p:sp>
      <p:sp>
        <p:nvSpPr>
          <p:cNvPr id="12" name="文本框 11"/>
          <p:cNvSpPr txBox="1"/>
          <p:nvPr/>
        </p:nvSpPr>
        <p:spPr>
          <a:xfrm>
            <a:off x="7134637" y="6180361"/>
            <a:ext cx="1611212" cy="369332"/>
          </a:xfrm>
          <a:prstGeom prst="rect">
            <a:avLst/>
          </a:prstGeom>
          <a:noFill/>
        </p:spPr>
        <p:txBody>
          <a:bodyPr wrap="square" rtlCol="0">
            <a:spAutoFit/>
          </a:bodyPr>
          <a:lstStyle/>
          <a:p>
            <a:r>
              <a:rPr lang="zh-CN" altLang="en-US" dirty="0"/>
              <a:t>非简单多边形</a:t>
            </a:r>
          </a:p>
        </p:txBody>
      </p:sp>
    </p:spTree>
    <p:extLst>
      <p:ext uri="{BB962C8B-B14F-4D97-AF65-F5344CB8AC3E}">
        <p14:creationId xmlns:p14="http://schemas.microsoft.com/office/powerpoint/2010/main" val="2737691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多边形近似与三角剖分</a:t>
            </a:r>
          </a:p>
        </p:txBody>
      </p:sp>
      <p:sp>
        <p:nvSpPr>
          <p:cNvPr id="3" name="内容占位符 2"/>
          <p:cNvSpPr>
            <a:spLocks noGrp="1"/>
          </p:cNvSpPr>
          <p:nvPr>
            <p:ph idx="1"/>
          </p:nvPr>
        </p:nvSpPr>
        <p:spPr/>
        <p:txBody>
          <a:bodyPr>
            <a:normAutofit/>
          </a:bodyPr>
          <a:lstStyle/>
          <a:p>
            <a:pPr>
              <a:buClr>
                <a:srgbClr val="94003F"/>
              </a:buClr>
            </a:pPr>
            <a:r>
              <a:rPr lang="zh-CN" altLang="en-US" sz="2400" dirty="0"/>
              <a:t>多边形近似球面</a:t>
            </a:r>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sz="2400" dirty="0"/>
          </a:p>
          <a:p>
            <a:r>
              <a:rPr lang="zh-CN" altLang="en-US" sz="2400" dirty="0"/>
              <a:t>（平面</a:t>
            </a:r>
            <a:r>
              <a:rPr lang="en-US" altLang="zh-CN" sz="2400" dirty="0"/>
              <a:t>/</a:t>
            </a:r>
            <a:r>
              <a:rPr lang="zh-CN" altLang="en-US" sz="2400" dirty="0"/>
              <a:t>曲面）三角剖分</a:t>
            </a:r>
            <a:r>
              <a:rPr lang="en-US" altLang="zh-CN" sz="2400" dirty="0"/>
              <a:t>(Triangulation)</a:t>
            </a:r>
            <a:r>
              <a:rPr lang="zh-CN" altLang="en-US" sz="2400" dirty="0"/>
              <a:t>：</a:t>
            </a:r>
          </a:p>
          <a:p>
            <a:pPr lvl="1">
              <a:buClr>
                <a:schemeClr val="tx1"/>
              </a:buClr>
            </a:pPr>
            <a:r>
              <a:rPr lang="zh-CN" altLang="en-US" sz="1800" dirty="0"/>
              <a:t>多边形三角剖分：解决复杂非凸多边形的绘制问题</a:t>
            </a:r>
            <a:endParaRPr lang="en-US" altLang="zh-CN" sz="1800" dirty="0"/>
          </a:p>
          <a:p>
            <a:pPr lvl="1">
              <a:buClr>
                <a:schemeClr val="tx1"/>
              </a:buClr>
            </a:pPr>
            <a:r>
              <a:rPr lang="en-US" altLang="zh-CN" sz="1800" dirty="0"/>
              <a:t>Delaunay</a:t>
            </a:r>
            <a:r>
              <a:rPr lang="zh-CN" altLang="en-US" sz="1800" dirty="0"/>
              <a:t>三角剖分：点到面的“最优”算法</a:t>
            </a:r>
            <a:endParaRPr lang="en-US" altLang="zh-CN" sz="1800" dirty="0"/>
          </a:p>
          <a:p>
            <a:pPr lvl="1">
              <a:buClr>
                <a:schemeClr val="tx1"/>
              </a:buClr>
            </a:pPr>
            <a:r>
              <a:rPr lang="zh-CN" altLang="en-US" sz="1800" dirty="0"/>
              <a:t>曲面细分：将多边形剖分为多边形网格</a:t>
            </a:r>
            <a:endParaRPr lang="en-US" altLang="zh-CN" sz="1800" dirty="0"/>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sp>
        <p:nvSpPr>
          <p:cNvPr id="12" name="矩形 11"/>
          <p:cNvSpPr/>
          <p:nvPr/>
        </p:nvSpPr>
        <p:spPr>
          <a:xfrm>
            <a:off x="1284612" y="1902170"/>
            <a:ext cx="2772314" cy="1200329"/>
          </a:xfrm>
          <a:prstGeom prst="rect">
            <a:avLst/>
          </a:prstGeom>
          <a:solidFill>
            <a:srgbClr val="BDD7EE">
              <a:alpha val="52941"/>
            </a:srgbClr>
          </a:solidFill>
        </p:spPr>
        <p:txBody>
          <a:bodyPr wrap="square">
            <a:spAutoFit/>
          </a:bodyPr>
          <a:lstStyle/>
          <a:p>
            <a:r>
              <a:rPr lang="es-ES" altLang="zh-CN" sz="2400" i="1" dirty="0">
                <a:solidFill>
                  <a:srgbClr val="464DD9"/>
                </a:solidFill>
              </a:rPr>
              <a:t>x</a:t>
            </a:r>
            <a:r>
              <a:rPr lang="es-ES" altLang="zh-CN" sz="2400" i="1" dirty="0"/>
              <a:t>(θ </a:t>
            </a:r>
            <a:r>
              <a:rPr lang="es-ES" altLang="zh-CN" sz="2400" dirty="0"/>
              <a:t>, </a:t>
            </a:r>
            <a:r>
              <a:rPr lang="es-ES" altLang="zh-CN" sz="2400" i="1" dirty="0"/>
              <a:t>φ) </a:t>
            </a:r>
            <a:r>
              <a:rPr lang="es-ES" altLang="zh-CN" sz="2400" dirty="0"/>
              <a:t>= sin </a:t>
            </a:r>
            <a:r>
              <a:rPr lang="es-ES" altLang="zh-CN" sz="2400" i="1" dirty="0"/>
              <a:t>θ </a:t>
            </a:r>
            <a:r>
              <a:rPr lang="es-ES" altLang="zh-CN" sz="2400" dirty="0"/>
              <a:t>cos </a:t>
            </a:r>
            <a:r>
              <a:rPr lang="es-ES" altLang="zh-CN" sz="2400" i="1" dirty="0"/>
              <a:t>φ</a:t>
            </a:r>
          </a:p>
          <a:p>
            <a:r>
              <a:rPr lang="es-ES" altLang="zh-CN" sz="2400" i="1" dirty="0">
                <a:solidFill>
                  <a:srgbClr val="464DD9"/>
                </a:solidFill>
              </a:rPr>
              <a:t>y</a:t>
            </a:r>
            <a:r>
              <a:rPr lang="es-ES" altLang="zh-CN" sz="2400" i="1" dirty="0"/>
              <a:t>(θ </a:t>
            </a:r>
            <a:r>
              <a:rPr lang="es-ES" altLang="zh-CN" sz="2400" dirty="0"/>
              <a:t>, </a:t>
            </a:r>
            <a:r>
              <a:rPr lang="es-ES" altLang="zh-CN" sz="2400" i="1" dirty="0"/>
              <a:t>φ) </a:t>
            </a:r>
            <a:r>
              <a:rPr lang="es-ES" altLang="zh-CN" sz="2400" dirty="0"/>
              <a:t>= cos </a:t>
            </a:r>
            <a:r>
              <a:rPr lang="es-ES" altLang="zh-CN" sz="2400" i="1" dirty="0"/>
              <a:t>θ </a:t>
            </a:r>
            <a:r>
              <a:rPr lang="es-ES" altLang="zh-CN" sz="2400" dirty="0"/>
              <a:t>cos </a:t>
            </a:r>
            <a:r>
              <a:rPr lang="es-ES" altLang="zh-CN" sz="2400" i="1" dirty="0"/>
              <a:t>φ</a:t>
            </a:r>
          </a:p>
          <a:p>
            <a:r>
              <a:rPr lang="en-US" altLang="zh-CN" sz="2400" i="1" dirty="0">
                <a:solidFill>
                  <a:srgbClr val="464DD9"/>
                </a:solidFill>
              </a:rPr>
              <a:t>z</a:t>
            </a:r>
            <a:r>
              <a:rPr lang="en-US" altLang="zh-CN" sz="2400" i="1" dirty="0"/>
              <a:t>(</a:t>
            </a:r>
            <a:r>
              <a:rPr lang="el-GR" altLang="zh-CN" sz="2400" i="1" dirty="0"/>
              <a:t>θ </a:t>
            </a:r>
            <a:r>
              <a:rPr lang="el-GR" altLang="zh-CN" sz="2400" dirty="0"/>
              <a:t>, </a:t>
            </a:r>
            <a:r>
              <a:rPr lang="el-GR" altLang="zh-CN" sz="2400" i="1" dirty="0"/>
              <a:t>φ) </a:t>
            </a:r>
            <a:r>
              <a:rPr lang="el-GR" altLang="zh-CN" sz="2400" dirty="0"/>
              <a:t>= </a:t>
            </a:r>
            <a:r>
              <a:rPr lang="en-US" altLang="zh-CN" sz="2400" dirty="0"/>
              <a:t>sin </a:t>
            </a:r>
            <a:r>
              <a:rPr lang="el-GR" altLang="zh-CN" sz="2400" i="1" dirty="0"/>
              <a:t>φ</a:t>
            </a:r>
            <a:endParaRPr lang="zh-CN" altLang="en-US" sz="2400" dirty="0"/>
          </a:p>
        </p:txBody>
      </p:sp>
      <p:pic>
        <p:nvPicPr>
          <p:cNvPr id="5" name="图片 4"/>
          <p:cNvPicPr>
            <a:picLocks noChangeAspect="1"/>
          </p:cNvPicPr>
          <p:nvPr/>
        </p:nvPicPr>
        <p:blipFill rotWithShape="1">
          <a:blip r:embed="rId2"/>
          <a:srcRect r="58505"/>
          <a:stretch/>
        </p:blipFill>
        <p:spPr>
          <a:xfrm>
            <a:off x="987371" y="5033984"/>
            <a:ext cx="1796669" cy="1331867"/>
          </a:xfrm>
          <a:prstGeom prst="rect">
            <a:avLst/>
          </a:prstGeom>
        </p:spPr>
      </p:pic>
      <p:pic>
        <p:nvPicPr>
          <p:cNvPr id="7" name="图片 6"/>
          <p:cNvPicPr>
            <a:picLocks noChangeAspect="1"/>
          </p:cNvPicPr>
          <p:nvPr/>
        </p:nvPicPr>
        <p:blipFill rotWithShape="1">
          <a:blip r:embed="rId2"/>
          <a:srcRect l="58943"/>
          <a:stretch/>
        </p:blipFill>
        <p:spPr>
          <a:xfrm>
            <a:off x="2909817" y="5016111"/>
            <a:ext cx="1801548" cy="1349740"/>
          </a:xfrm>
          <a:prstGeom prst="rect">
            <a:avLst/>
          </a:prstGeom>
        </p:spPr>
      </p:pic>
      <p:pic>
        <p:nvPicPr>
          <p:cNvPr id="1026" name="Picture 2" descr="http://xlr8r.info/mPower/pages/img/pd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5744" y="4876944"/>
            <a:ext cx="1600148" cy="160014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271" y="4921812"/>
            <a:ext cx="1420251" cy="1492713"/>
          </a:xfrm>
          <a:prstGeom prst="rect">
            <a:avLst/>
          </a:prstGeom>
        </p:spPr>
      </p:pic>
      <p:pic>
        <p:nvPicPr>
          <p:cNvPr id="13" name="Picture 2" descr="E:\CG\交互式计算机图形学—基于OpenGL着色器的自顶向下方法（第六版）\Figures\CHAPTER02 JPEG\AN02F15.jpg"/>
          <p:cNvPicPr>
            <a:picLocks noChangeAspect="1" noChangeArrowheads="1"/>
          </p:cNvPicPr>
          <p:nvPr/>
        </p:nvPicPr>
        <p:blipFill>
          <a:blip r:embed="rId5" cstate="print"/>
          <a:srcRect/>
          <a:stretch>
            <a:fillRect/>
          </a:stretch>
        </p:blipFill>
        <p:spPr bwMode="auto">
          <a:xfrm>
            <a:off x="5172224" y="1127469"/>
            <a:ext cx="2227828" cy="2139994"/>
          </a:xfrm>
          <a:prstGeom prst="rect">
            <a:avLst/>
          </a:prstGeom>
          <a:noFill/>
        </p:spPr>
      </p:pic>
    </p:spTree>
    <p:extLst>
      <p:ext uri="{BB962C8B-B14F-4D97-AF65-F5344CB8AC3E}">
        <p14:creationId xmlns:p14="http://schemas.microsoft.com/office/powerpoint/2010/main" val="796688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相机模型</a:t>
            </a:r>
          </a:p>
        </p:txBody>
      </p:sp>
      <p:sp>
        <p:nvSpPr>
          <p:cNvPr id="3" name="内容占位符 2"/>
          <p:cNvSpPr>
            <a:spLocks noGrp="1"/>
          </p:cNvSpPr>
          <p:nvPr>
            <p:ph idx="1"/>
          </p:nvPr>
        </p:nvSpPr>
        <p:spPr/>
        <p:txBody>
          <a:bodyPr/>
          <a:lstStyle/>
          <a:p>
            <a:pPr>
              <a:buClr>
                <a:srgbClr val="94003F"/>
              </a:buClr>
            </a:pPr>
            <a:r>
              <a:rPr lang="zh-CN" altLang="en-US" sz="2400" dirty="0"/>
              <a:t>理解</a:t>
            </a:r>
            <a:r>
              <a:rPr lang="en-US" altLang="zh-CN" sz="2400" dirty="0"/>
              <a:t>OpenGL</a:t>
            </a:r>
            <a:r>
              <a:rPr lang="zh-CN" altLang="en-US" sz="2400" dirty="0"/>
              <a:t>的相机模型</a:t>
            </a:r>
          </a:p>
          <a:p>
            <a:pPr lvl="1">
              <a:buClr>
                <a:schemeClr val="tx1"/>
              </a:buClr>
            </a:pPr>
            <a:r>
              <a:rPr lang="zh-CN" altLang="en-US" sz="1800" dirty="0"/>
              <a:t>相机模型决定了三维空间</a:t>
            </a:r>
            <a:r>
              <a:rPr lang="en-US" altLang="zh-CN" sz="1800" dirty="0"/>
              <a:t>(</a:t>
            </a:r>
            <a:r>
              <a:rPr lang="zh-CN" altLang="en-US" sz="1800" dirty="0"/>
              <a:t>场景</a:t>
            </a:r>
            <a:r>
              <a:rPr lang="en-US" altLang="zh-CN" sz="1800" dirty="0"/>
              <a:t>)</a:t>
            </a:r>
            <a:r>
              <a:rPr lang="zh-CN" altLang="en-US" sz="1800" dirty="0"/>
              <a:t>的可见性</a:t>
            </a:r>
            <a:endParaRPr lang="en-US" altLang="zh-CN" sz="1800" dirty="0"/>
          </a:p>
          <a:p>
            <a:pPr lvl="1">
              <a:buClr>
                <a:schemeClr val="tx1"/>
              </a:buClr>
            </a:pPr>
            <a:r>
              <a:rPr lang="zh-CN" altLang="en-US" sz="1800" dirty="0"/>
              <a:t>相机模型用来模拟真实镜头产生的射影变换效果，例如</a:t>
            </a:r>
            <a:r>
              <a:rPr lang="zh-CN" altLang="en-US" sz="1800" b="1" dirty="0">
                <a:solidFill>
                  <a:srgbClr val="FF0000"/>
                </a:solidFill>
              </a:rPr>
              <a:t>近大远小</a:t>
            </a:r>
            <a:endParaRPr lang="en-US" altLang="zh-CN" sz="1800" b="1" dirty="0">
              <a:solidFill>
                <a:srgbClr val="FF0000"/>
              </a:solidFill>
            </a:endParaRPr>
          </a:p>
          <a:p>
            <a:pPr lvl="1">
              <a:buClr>
                <a:schemeClr val="tx1"/>
              </a:buClr>
            </a:pPr>
            <a:r>
              <a:rPr lang="zh-CN" altLang="en-US" sz="1800" dirty="0"/>
              <a:t>相机模型决定了场景中物体在绘制窗口中的精确位置</a:t>
            </a:r>
            <a:endParaRPr lang="en-US" altLang="zh-CN" sz="1800" dirty="0"/>
          </a:p>
          <a:p>
            <a:pPr lvl="1">
              <a:buClr>
                <a:schemeClr val="tx1"/>
              </a:buClr>
            </a:pPr>
            <a:r>
              <a:rPr lang="zh-CN" altLang="en-US" sz="1800" dirty="0"/>
              <a:t>最常用的相机模型是针孔相机模型</a:t>
            </a:r>
            <a:endParaRPr lang="en-US" altLang="zh-CN" sz="1800" dirty="0"/>
          </a:p>
          <a:p>
            <a:pPr lvl="1">
              <a:buClr>
                <a:schemeClr val="tx1"/>
              </a:buClr>
            </a:pPr>
            <a:r>
              <a:rPr lang="zh-CN" altLang="en-US" sz="1800" dirty="0"/>
              <a:t>在</a:t>
            </a:r>
            <a:r>
              <a:rPr lang="en-US" altLang="zh-CN" sz="1800" dirty="0"/>
              <a:t>OpenGL</a:t>
            </a:r>
            <a:r>
              <a:rPr lang="zh-CN" altLang="en-US" sz="1800" dirty="0"/>
              <a:t>程序中，设置相机与场景后，就确定了最终绘制窗口中的可见区域</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600" y="3841085"/>
            <a:ext cx="3005399" cy="225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upload.wikimedia.org/wikipedia/commons/thumb/3/3b/Pinhole-camera.svg/2000px-Pinhole-camera.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0840" y="3841085"/>
            <a:ext cx="3302636" cy="225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https://jordicenzano.files.wordpress.com/2014/06/cam_model_fi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00" y="3841085"/>
            <a:ext cx="6554989" cy="2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02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中的相机</a:t>
            </a:r>
          </a:p>
        </p:txBody>
      </p:sp>
      <p:sp>
        <p:nvSpPr>
          <p:cNvPr id="3" name="内容占位符 2"/>
          <p:cNvSpPr>
            <a:spLocks noGrp="1"/>
          </p:cNvSpPr>
          <p:nvPr>
            <p:ph idx="1"/>
          </p:nvPr>
        </p:nvSpPr>
        <p:spPr/>
        <p:txBody>
          <a:bodyPr/>
          <a:lstStyle/>
          <a:p>
            <a:r>
              <a:rPr lang="zh-CN" altLang="en-US" sz="2400" dirty="0"/>
              <a:t>照相机被放置在对象坐标系的原点，指向</a:t>
            </a:r>
            <a:r>
              <a:rPr lang="en-US" altLang="zh-CN" sz="2400" dirty="0"/>
              <a:t>z</a:t>
            </a:r>
            <a:r>
              <a:rPr lang="zh-CN" altLang="en-US" sz="2400" dirty="0"/>
              <a:t>轴的负方向</a:t>
            </a:r>
          </a:p>
          <a:p>
            <a:r>
              <a:rPr lang="zh-CN" altLang="en-US" sz="2400" dirty="0"/>
              <a:t>默认的视景体是一个中心在原点，边长为</a:t>
            </a:r>
            <a:r>
              <a:rPr lang="en-US" altLang="zh-CN" sz="2400" dirty="0"/>
              <a:t>2</a:t>
            </a:r>
            <a:r>
              <a:rPr lang="zh-CN" altLang="en-US" sz="2400" dirty="0"/>
              <a:t>的立方体</a:t>
            </a:r>
            <a:endParaRPr lang="en-US" altLang="zh-CN" sz="2400" dirty="0"/>
          </a:p>
          <a:p>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pic>
        <p:nvPicPr>
          <p:cNvPr id="6" name="图片 5"/>
          <p:cNvPicPr>
            <a:picLocks noChangeAspect="1"/>
          </p:cNvPicPr>
          <p:nvPr/>
        </p:nvPicPr>
        <p:blipFill>
          <a:blip r:embed="rId2"/>
          <a:stretch>
            <a:fillRect/>
          </a:stretch>
        </p:blipFill>
        <p:spPr>
          <a:xfrm>
            <a:off x="1055718" y="2452018"/>
            <a:ext cx="6457445" cy="3962664"/>
          </a:xfrm>
          <a:prstGeom prst="rect">
            <a:avLst/>
          </a:prstGeom>
        </p:spPr>
      </p:pic>
    </p:spTree>
    <p:extLst>
      <p:ext uri="{BB962C8B-B14F-4D97-AF65-F5344CB8AC3E}">
        <p14:creationId xmlns:p14="http://schemas.microsoft.com/office/powerpoint/2010/main" val="366862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正交视图</a:t>
            </a:r>
          </a:p>
        </p:txBody>
      </p:sp>
      <p:sp>
        <p:nvSpPr>
          <p:cNvPr id="3" name="内容占位符 2"/>
          <p:cNvSpPr>
            <a:spLocks noGrp="1"/>
          </p:cNvSpPr>
          <p:nvPr>
            <p:ph idx="1"/>
          </p:nvPr>
        </p:nvSpPr>
        <p:spPr/>
        <p:txBody>
          <a:bodyPr/>
          <a:lstStyle/>
          <a:p>
            <a:r>
              <a:rPr lang="zh-CN" altLang="en-US" sz="2400" dirty="0"/>
              <a:t>在默认的正交视图中，点沿着</a:t>
            </a:r>
            <a:r>
              <a:rPr lang="en-US" altLang="zh-CN" sz="2400" dirty="0"/>
              <a:t>z</a:t>
            </a:r>
            <a:r>
              <a:rPr lang="zh-CN" altLang="en-US" sz="2400" dirty="0"/>
              <a:t>轴投影到</a:t>
            </a:r>
            <a:r>
              <a:rPr lang="en-US" altLang="zh-CN" sz="2400" dirty="0"/>
              <a:t>z=0</a:t>
            </a:r>
            <a:r>
              <a:rPr lang="zh-CN" altLang="en-US" sz="2400" dirty="0"/>
              <a:t>的平面上</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a:p>
        </p:txBody>
      </p:sp>
      <p:pic>
        <p:nvPicPr>
          <p:cNvPr id="5" name="图片 4"/>
          <p:cNvPicPr>
            <a:picLocks noChangeAspect="1"/>
          </p:cNvPicPr>
          <p:nvPr/>
        </p:nvPicPr>
        <p:blipFill>
          <a:blip r:embed="rId2"/>
          <a:stretch>
            <a:fillRect/>
          </a:stretch>
        </p:blipFill>
        <p:spPr>
          <a:xfrm>
            <a:off x="705429" y="2266213"/>
            <a:ext cx="4668681" cy="3299019"/>
          </a:xfrm>
          <a:prstGeom prst="rect">
            <a:avLst/>
          </a:prstGeom>
        </p:spPr>
      </p:pic>
      <p:pic>
        <p:nvPicPr>
          <p:cNvPr id="7" name="图片 6"/>
          <p:cNvPicPr>
            <a:picLocks noChangeAspect="1"/>
          </p:cNvPicPr>
          <p:nvPr/>
        </p:nvPicPr>
        <p:blipFill>
          <a:blip r:embed="rId3"/>
          <a:stretch>
            <a:fillRect/>
          </a:stretch>
        </p:blipFill>
        <p:spPr>
          <a:xfrm>
            <a:off x="5514250" y="2256398"/>
            <a:ext cx="3139950" cy="3847667"/>
          </a:xfrm>
          <a:prstGeom prst="rect">
            <a:avLst/>
          </a:prstGeom>
        </p:spPr>
      </p:pic>
    </p:spTree>
    <p:extLst>
      <p:ext uri="{BB962C8B-B14F-4D97-AF65-F5344CB8AC3E}">
        <p14:creationId xmlns:p14="http://schemas.microsoft.com/office/powerpoint/2010/main" val="2311407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二维观察</a:t>
            </a:r>
          </a:p>
        </p:txBody>
      </p:sp>
      <p:sp>
        <p:nvSpPr>
          <p:cNvPr id="8" name="Content Placeholder 7"/>
          <p:cNvSpPr>
            <a:spLocks noGrp="1"/>
          </p:cNvSpPr>
          <p:nvPr>
            <p:ph idx="1"/>
          </p:nvPr>
        </p:nvSpPr>
        <p:spPr/>
        <p:txBody>
          <a:bodyPr>
            <a:normAutofit/>
          </a:bodyPr>
          <a:lstStyle/>
          <a:p>
            <a:pPr lvl="0"/>
            <a:r>
              <a:rPr lang="zh-CN" altLang="en-US" sz="2400" dirty="0"/>
              <a:t>观察矩形</a:t>
            </a:r>
            <a:r>
              <a:rPr lang="en-US" altLang="zh-CN" sz="2400" dirty="0"/>
              <a:t>/</a:t>
            </a:r>
            <a:r>
              <a:rPr lang="zh-CN" altLang="en-US" sz="2400" dirty="0"/>
              <a:t>剪裁矩形</a:t>
            </a:r>
          </a:p>
          <a:p>
            <a:endParaRPr lang="en-US"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37</a:t>
            </a:fld>
            <a:endParaRPr lang="zh-CN" altLang="en-US"/>
          </a:p>
        </p:txBody>
      </p:sp>
      <p:pic>
        <p:nvPicPr>
          <p:cNvPr id="28674" name="Picture 2" descr="E:\CG\交互式计算机图形学—基于OpenGL着色器的自顶向下方法（第六版）\Figures\CHAPTER02 JPEG\AN02F34.jpg"/>
          <p:cNvPicPr>
            <a:picLocks noChangeAspect="1" noChangeArrowheads="1"/>
          </p:cNvPicPr>
          <p:nvPr/>
        </p:nvPicPr>
        <p:blipFill>
          <a:blip r:embed="rId2" cstate="print"/>
          <a:srcRect/>
          <a:stretch>
            <a:fillRect/>
          </a:stretch>
        </p:blipFill>
        <p:spPr bwMode="auto">
          <a:xfrm>
            <a:off x="4292595" y="1697302"/>
            <a:ext cx="4605555" cy="3298010"/>
          </a:xfrm>
          <a:prstGeom prst="rect">
            <a:avLst/>
          </a:prstGeom>
          <a:noFill/>
        </p:spPr>
      </p:pic>
      <p:pic>
        <p:nvPicPr>
          <p:cNvPr id="6" name="Picture 2" descr="E:\CG\交互式计算机图形学—基于OpenGL着色器的自顶向下方法（第六版）\Figures\CHAPTER02 JPEG\AN02F35b.jpg"/>
          <p:cNvPicPr>
            <a:picLocks noChangeAspect="1" noChangeArrowheads="1"/>
          </p:cNvPicPr>
          <p:nvPr/>
        </p:nvPicPr>
        <p:blipFill>
          <a:blip r:embed="rId3" cstate="print"/>
          <a:srcRect/>
          <a:stretch>
            <a:fillRect/>
          </a:stretch>
        </p:blipFill>
        <p:spPr bwMode="auto">
          <a:xfrm>
            <a:off x="1142859" y="4578413"/>
            <a:ext cx="2118192" cy="2092975"/>
          </a:xfrm>
          <a:prstGeom prst="rect">
            <a:avLst/>
          </a:prstGeom>
          <a:noFill/>
        </p:spPr>
      </p:pic>
      <p:pic>
        <p:nvPicPr>
          <p:cNvPr id="7" name="Picture 3" descr="E:\CG\交互式计算机图形学—基于OpenGL着色器的自顶向下方法（第六版）\Figures\CHAPTER02 JPEG\AN02F35a.jpg"/>
          <p:cNvPicPr>
            <a:picLocks noChangeAspect="1" noChangeArrowheads="1"/>
          </p:cNvPicPr>
          <p:nvPr/>
        </p:nvPicPr>
        <p:blipFill>
          <a:blip r:embed="rId4" cstate="print"/>
          <a:srcRect/>
          <a:stretch>
            <a:fillRect/>
          </a:stretch>
        </p:blipFill>
        <p:spPr bwMode="auto">
          <a:xfrm>
            <a:off x="911012" y="1926115"/>
            <a:ext cx="2695091" cy="2365967"/>
          </a:xfrm>
          <a:prstGeom prst="rect">
            <a:avLst/>
          </a:prstGeom>
          <a:noFill/>
        </p:spPr>
      </p:pic>
    </p:spTree>
    <p:extLst>
      <p:ext uri="{BB962C8B-B14F-4D97-AF65-F5344CB8AC3E}">
        <p14:creationId xmlns:p14="http://schemas.microsoft.com/office/powerpoint/2010/main" val="1388533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sp>
        <p:nvSpPr>
          <p:cNvPr id="8" name="文本框 7"/>
          <p:cNvSpPr txBox="1"/>
          <p:nvPr/>
        </p:nvSpPr>
        <p:spPr>
          <a:xfrm>
            <a:off x="2167919" y="3389111"/>
            <a:ext cx="4815742" cy="646331"/>
          </a:xfrm>
          <a:prstGeom prst="rect">
            <a:avLst/>
          </a:prstGeom>
          <a:noFill/>
        </p:spPr>
        <p:txBody>
          <a:bodyPr wrap="none" rtlCol="0">
            <a:spAutoFit/>
          </a:bodyPr>
          <a:lstStyle/>
          <a:p>
            <a:pPr algn="ctr"/>
            <a:r>
              <a:rPr lang="en-US" altLang="zh-CN" sz="3600" b="1" dirty="0">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的属性与颜色</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01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中的属性</a:t>
            </a:r>
          </a:p>
        </p:txBody>
      </p:sp>
      <p:sp>
        <p:nvSpPr>
          <p:cNvPr id="3" name="内容占位符 2"/>
          <p:cNvSpPr>
            <a:spLocks noGrp="1"/>
          </p:cNvSpPr>
          <p:nvPr>
            <p:ph idx="1"/>
          </p:nvPr>
        </p:nvSpPr>
        <p:spPr/>
        <p:txBody>
          <a:bodyPr/>
          <a:lstStyle/>
          <a:p>
            <a:pPr>
              <a:buClr>
                <a:srgbClr val="94003F"/>
              </a:buClr>
            </a:pPr>
            <a:r>
              <a:rPr lang="zh-CN" altLang="en-US" sz="2400" dirty="0"/>
              <a:t>属性（</a:t>
            </a:r>
            <a:r>
              <a:rPr lang="en-US" altLang="zh-CN" sz="2400" dirty="0"/>
              <a:t>Attribute</a:t>
            </a:r>
            <a:r>
              <a:rPr lang="zh-CN" altLang="en-US" sz="2400" dirty="0"/>
              <a:t>）的概念</a:t>
            </a:r>
          </a:p>
          <a:p>
            <a:pPr lvl="1">
              <a:buClr>
                <a:schemeClr val="tx1"/>
              </a:buClr>
            </a:pPr>
            <a:r>
              <a:rPr lang="zh-CN" altLang="en-US" sz="1800" dirty="0"/>
              <a:t>属性是</a:t>
            </a:r>
            <a:r>
              <a:rPr lang="en-US" altLang="zh-CN" sz="1800" dirty="0"/>
              <a:t>OpenGL</a:t>
            </a:r>
            <a:r>
              <a:rPr lang="zh-CN" altLang="en-US" sz="1800" dirty="0"/>
              <a:t>中状态的一部分，确定对象的外观</a:t>
            </a:r>
            <a:endParaRPr lang="en-US" altLang="zh-CN" sz="1800" dirty="0"/>
          </a:p>
          <a:p>
            <a:pPr lvl="1">
              <a:buClr>
                <a:schemeClr val="tx1"/>
              </a:buClr>
            </a:pPr>
            <a:r>
              <a:rPr lang="zh-CN" altLang="en-US" sz="1800" dirty="0"/>
              <a:t>颜色、点的大小、线段的宽度以及虚实模式、多边形的模式</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5" name="图片 4"/>
          <p:cNvPicPr>
            <a:picLocks noChangeAspect="1"/>
          </p:cNvPicPr>
          <p:nvPr/>
        </p:nvPicPr>
        <p:blipFill rotWithShape="1">
          <a:blip r:embed="rId2"/>
          <a:srcRect r="57677"/>
          <a:stretch/>
        </p:blipFill>
        <p:spPr>
          <a:xfrm>
            <a:off x="1254443" y="3112855"/>
            <a:ext cx="3149025" cy="2735012"/>
          </a:xfrm>
          <a:prstGeom prst="rect">
            <a:avLst/>
          </a:prstGeom>
        </p:spPr>
      </p:pic>
      <p:pic>
        <p:nvPicPr>
          <p:cNvPr id="6" name="图片 5"/>
          <p:cNvPicPr>
            <a:picLocks noChangeAspect="1"/>
          </p:cNvPicPr>
          <p:nvPr/>
        </p:nvPicPr>
        <p:blipFill rotWithShape="1">
          <a:blip r:embed="rId2"/>
          <a:srcRect l="58284" r="-96"/>
          <a:stretch/>
        </p:blipFill>
        <p:spPr>
          <a:xfrm>
            <a:off x="4687614" y="3112855"/>
            <a:ext cx="3111062" cy="2735012"/>
          </a:xfrm>
          <a:prstGeom prst="rect">
            <a:avLst/>
          </a:prstGeom>
        </p:spPr>
      </p:pic>
    </p:spTree>
    <p:extLst>
      <p:ext uri="{BB962C8B-B14F-4D97-AF65-F5344CB8AC3E}">
        <p14:creationId xmlns:p14="http://schemas.microsoft.com/office/powerpoint/2010/main" val="70459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sp>
        <p:nvSpPr>
          <p:cNvPr id="8" name="文本框 7"/>
          <p:cNvSpPr txBox="1"/>
          <p:nvPr/>
        </p:nvSpPr>
        <p:spPr>
          <a:xfrm>
            <a:off x="3488294" y="3850885"/>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图形学编程</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2</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可见光</a:t>
            </a:r>
            <a:endParaRPr lang="zh-CN" altLang="en-US" dirty="0"/>
          </a:p>
        </p:txBody>
      </p:sp>
      <p:sp>
        <p:nvSpPr>
          <p:cNvPr id="3" name="内容占位符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 可见光为电磁波的一部分</a:t>
            </a:r>
            <a:endParaRPr lang="en-US" altLang="zh-CN" sz="24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 可见光也就是人类视觉系统对它有反应的那部分</a:t>
            </a:r>
          </a:p>
          <a:p>
            <a:r>
              <a:rPr lang="zh-CN" altLang="en-US" sz="2400" dirty="0">
                <a:latin typeface="Microsoft YaHei" charset="-122"/>
                <a:ea typeface="Microsoft YaHei" charset="-122"/>
                <a:cs typeface="Microsoft YaHei" charset="-122"/>
              </a:rPr>
              <a:t> 波长大约介于</a:t>
            </a:r>
            <a:r>
              <a:rPr lang="en-US" altLang="zh-CN" sz="2400" dirty="0">
                <a:latin typeface="Microsoft YaHei" charset="-122"/>
                <a:ea typeface="Microsoft YaHei" charset="-122"/>
                <a:cs typeface="Microsoft YaHei" charset="-122"/>
              </a:rPr>
              <a:t>350 -780 nm (</a:t>
            </a:r>
            <a:r>
              <a:rPr lang="zh-CN" altLang="en-US" sz="2400" dirty="0">
                <a:latin typeface="Microsoft YaHei" charset="-122"/>
                <a:ea typeface="Microsoft YaHei" charset="-122"/>
                <a:cs typeface="Microsoft YaHei" charset="-122"/>
              </a:rPr>
              <a:t>纳米</a:t>
            </a:r>
            <a:r>
              <a:rPr lang="en-US" altLang="zh-CN" sz="2400" dirty="0">
                <a:latin typeface="Microsoft YaHei" charset="-122"/>
                <a:ea typeface="Microsoft YaHei" charset="-122"/>
                <a:cs typeface="Microsoft YaHei" charset="-122"/>
              </a:rPr>
              <a:t>, 10^-8</a:t>
            </a:r>
            <a:r>
              <a:rPr lang="zh-CN" altLang="en-US" sz="2400" dirty="0">
                <a:latin typeface="Microsoft YaHei" charset="-122"/>
                <a:ea typeface="Microsoft YaHei" charset="-122"/>
                <a:cs typeface="Microsoft YaHei" charset="-122"/>
              </a:rPr>
              <a:t>米</a:t>
            </a:r>
            <a:r>
              <a:rPr lang="en-US" altLang="zh-CN"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 波长大的对应于红色，短的对应于蓝色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40</a:t>
            </a:fld>
            <a:endParaRPr lang="zh-CN" altLang="en-US" dirty="0"/>
          </a:p>
        </p:txBody>
      </p:sp>
      <p:pic>
        <p:nvPicPr>
          <p:cNvPr id="20483" name="Picture 3" descr="E:\CG\交互式计算机图形学—基于OpenGL着色器的自顶向下方法（第六版）\Figures\CHAPTER01 JPEG\an01f16.jpg"/>
          <p:cNvPicPr>
            <a:picLocks noChangeAspect="1" noChangeArrowheads="1"/>
          </p:cNvPicPr>
          <p:nvPr/>
        </p:nvPicPr>
        <p:blipFill>
          <a:blip r:embed="rId2" cstate="print"/>
          <a:srcRect/>
          <a:stretch>
            <a:fillRect/>
          </a:stretch>
        </p:blipFill>
        <p:spPr bwMode="auto">
          <a:xfrm>
            <a:off x="3298528" y="3271759"/>
            <a:ext cx="5449595" cy="2396410"/>
          </a:xfrm>
          <a:prstGeom prst="rect">
            <a:avLst/>
          </a:prstGeom>
          <a:noFill/>
        </p:spPr>
      </p:pic>
      <p:grpSp>
        <p:nvGrpSpPr>
          <p:cNvPr id="5" name="Group 4"/>
          <p:cNvGrpSpPr/>
          <p:nvPr/>
        </p:nvGrpSpPr>
        <p:grpSpPr>
          <a:xfrm>
            <a:off x="861423" y="4122737"/>
            <a:ext cx="2892150" cy="2453640"/>
            <a:chOff x="449943" y="4161454"/>
            <a:chExt cx="3178468" cy="2696546"/>
          </a:xfrm>
        </p:grpSpPr>
        <p:pic>
          <p:nvPicPr>
            <p:cNvPr id="6" name="Picture 2" descr="E:\CG\交互式计算机图形学—基于OpenGL着色器的自顶向下方法（第六版）\Figures\CHAPTER02 JPEG\AN02F24.jpg"/>
            <p:cNvPicPr>
              <a:picLocks noChangeAspect="1" noChangeArrowheads="1"/>
            </p:cNvPicPr>
            <p:nvPr/>
          </p:nvPicPr>
          <p:blipFill>
            <a:blip r:embed="rId3" cstate="print"/>
            <a:srcRect/>
            <a:stretch>
              <a:fillRect/>
            </a:stretch>
          </p:blipFill>
          <p:spPr bwMode="auto">
            <a:xfrm>
              <a:off x="449943" y="4161454"/>
              <a:ext cx="3178468" cy="2696546"/>
            </a:xfrm>
            <a:prstGeom prst="rect">
              <a:avLst/>
            </a:prstGeom>
            <a:noFill/>
          </p:spPr>
        </p:pic>
        <p:sp>
          <p:nvSpPr>
            <p:cNvPr id="7" name="TextBox 6"/>
            <p:cNvSpPr txBox="1"/>
            <p:nvPr/>
          </p:nvSpPr>
          <p:spPr>
            <a:xfrm>
              <a:off x="2024744" y="4441372"/>
              <a:ext cx="292068" cy="369332"/>
            </a:xfrm>
            <a:prstGeom prst="rect">
              <a:avLst/>
            </a:prstGeom>
            <a:noFill/>
          </p:spPr>
          <p:txBody>
            <a:bodyPr wrap="none" rtlCol="0">
              <a:spAutoFit/>
            </a:bodyPr>
            <a:lstStyle/>
            <a:p>
              <a:r>
                <a:rPr lang="el-GR" altLang="zh-CN" dirty="0">
                  <a:ea typeface="方正超粗黑繁体"/>
                </a:rPr>
                <a:t>λ</a:t>
              </a:r>
              <a:endParaRPr lang="zh-CN" altLang="en-US" dirty="0"/>
            </a:p>
          </p:txBody>
        </p:sp>
      </p:grpSp>
    </p:spTree>
    <p:extLst>
      <p:ext uri="{BB962C8B-B14F-4D97-AF65-F5344CB8AC3E}">
        <p14:creationId xmlns:p14="http://schemas.microsoft.com/office/powerpoint/2010/main" val="1729809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RGB</a:t>
            </a:r>
            <a:r>
              <a:rPr lang="zh-CN" altLang="en-US" dirty="0"/>
              <a:t>颜色</a:t>
            </a:r>
          </a:p>
        </p:txBody>
      </p:sp>
      <p:sp>
        <p:nvSpPr>
          <p:cNvPr id="3" name="内容占位符 2"/>
          <p:cNvSpPr>
            <a:spLocks noGrp="1"/>
          </p:cNvSpPr>
          <p:nvPr>
            <p:ph idx="1"/>
          </p:nvPr>
        </p:nvSpPr>
        <p:spPr/>
        <p:txBody>
          <a:bodyPr/>
          <a:lstStyle/>
          <a:p>
            <a:pPr>
              <a:buClr>
                <a:srgbClr val="94003F"/>
              </a:buClr>
            </a:pPr>
            <a:r>
              <a:rPr lang="zh-CN" altLang="en-US" sz="2400" dirty="0"/>
              <a:t>理解颜色的三原色（</a:t>
            </a:r>
            <a:r>
              <a:rPr lang="en-US" altLang="zh-CN" sz="2400" dirty="0"/>
              <a:t>RGB</a:t>
            </a:r>
            <a:r>
              <a:rPr lang="zh-CN" altLang="en-US" sz="2400" dirty="0"/>
              <a:t>）原理</a:t>
            </a:r>
          </a:p>
          <a:p>
            <a:pPr lvl="1">
              <a:buClr>
                <a:schemeClr val="tx1"/>
              </a:buClr>
            </a:pPr>
            <a:r>
              <a:rPr lang="zh-CN" altLang="en-US" sz="1800" dirty="0"/>
              <a:t>颜色的每个分量在帧缓冲区中是分开存贮的</a:t>
            </a:r>
            <a:endParaRPr lang="en-US" altLang="zh-CN" sz="1800" dirty="0"/>
          </a:p>
          <a:p>
            <a:pPr lvl="1">
              <a:buClr>
                <a:schemeClr val="tx1"/>
              </a:buClr>
            </a:pPr>
            <a:r>
              <a:rPr lang="zh-CN" altLang="en-US" sz="1800" dirty="0"/>
              <a:t>通过对这些坐标进行代数操作导出结果</a:t>
            </a:r>
            <a:endParaRPr lang="en-US" altLang="zh-CN" sz="1800" dirty="0"/>
          </a:p>
          <a:p>
            <a:pPr lvl="1">
              <a:buClr>
                <a:schemeClr val="tx1"/>
              </a:buClr>
            </a:pPr>
            <a:r>
              <a:rPr lang="zh-CN" altLang="en-US" sz="1800" dirty="0"/>
              <a:t>注意在函数</a:t>
            </a:r>
            <a:r>
              <a:rPr lang="en-US" altLang="zh-CN" sz="1800" dirty="0"/>
              <a:t>glColor3f</a:t>
            </a:r>
            <a:r>
              <a:rPr lang="zh-CN" altLang="en-US" sz="1800" dirty="0"/>
              <a:t>中颜色值的变化范围是从</a:t>
            </a:r>
            <a:r>
              <a:rPr lang="en-US" altLang="zh-CN" sz="1800" dirty="0"/>
              <a:t>0.0</a:t>
            </a:r>
            <a:r>
              <a:rPr lang="zh-CN" altLang="en-US" sz="1800" dirty="0"/>
              <a:t>（无）到</a:t>
            </a:r>
          </a:p>
          <a:p>
            <a:pPr marL="457200" lvl="1" indent="0">
              <a:buClr>
                <a:schemeClr val="tx1"/>
              </a:buClr>
              <a:buNone/>
            </a:pPr>
            <a:r>
              <a:rPr lang="en-US" altLang="zh-CN" sz="1800" dirty="0"/>
              <a:t>   1.0</a:t>
            </a:r>
            <a:r>
              <a:rPr lang="zh-CN" altLang="en-US" sz="1800" dirty="0"/>
              <a:t>（全部）</a:t>
            </a:r>
            <a:r>
              <a:rPr lang="en-US" altLang="zh-CN" sz="1800" dirty="0"/>
              <a:t>, </a:t>
            </a:r>
            <a:r>
              <a:rPr lang="zh-CN" altLang="en-US" sz="1800" dirty="0"/>
              <a:t>而在</a:t>
            </a:r>
            <a:r>
              <a:rPr lang="en-US" altLang="zh-CN" sz="1800" dirty="0"/>
              <a:t>glColor3ub</a:t>
            </a:r>
            <a:r>
              <a:rPr lang="zh-CN" altLang="en-US" sz="1800" dirty="0"/>
              <a:t>中颜色值的变化范围是从</a:t>
            </a:r>
            <a:r>
              <a:rPr lang="en-US" altLang="zh-CN" sz="1800" dirty="0"/>
              <a:t>0</a:t>
            </a:r>
            <a:r>
              <a:rPr lang="zh-CN" altLang="en-US" sz="1800" dirty="0"/>
              <a:t>到</a:t>
            </a:r>
            <a:r>
              <a:rPr lang="en-US" altLang="zh-CN" sz="1800" dirty="0"/>
              <a:t>255</a:t>
            </a:r>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pic>
        <p:nvPicPr>
          <p:cNvPr id="5" name="图片 4"/>
          <p:cNvPicPr>
            <a:picLocks noChangeAspect="1"/>
          </p:cNvPicPr>
          <p:nvPr/>
        </p:nvPicPr>
        <p:blipFill>
          <a:blip r:embed="rId2"/>
          <a:stretch>
            <a:fillRect/>
          </a:stretch>
        </p:blipFill>
        <p:spPr>
          <a:xfrm>
            <a:off x="2255415" y="3429009"/>
            <a:ext cx="5380296" cy="2899066"/>
          </a:xfrm>
          <a:prstGeom prst="rect">
            <a:avLst/>
          </a:prstGeom>
        </p:spPr>
      </p:pic>
    </p:spTree>
    <p:extLst>
      <p:ext uri="{BB962C8B-B14F-4D97-AF65-F5344CB8AC3E}">
        <p14:creationId xmlns:p14="http://schemas.microsoft.com/office/powerpoint/2010/main" val="532737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手机屏幕</a:t>
            </a:r>
          </a:p>
        </p:txBody>
      </p:sp>
      <p:pic>
        <p:nvPicPr>
          <p:cNvPr id="5" name="内容占位符 4"/>
          <p:cNvPicPr>
            <a:picLocks noGrp="1" noChangeAspect="1"/>
          </p:cNvPicPr>
          <p:nvPr>
            <p:ph idx="1"/>
          </p:nvPr>
        </p:nvPicPr>
        <p:blipFill>
          <a:blip r:embed="rId2"/>
          <a:stretch>
            <a:fillRect/>
          </a:stretch>
        </p:blipFill>
        <p:spPr>
          <a:xfrm>
            <a:off x="706023" y="1244600"/>
            <a:ext cx="2705100" cy="2057400"/>
          </a:xfrm>
          <a:prstGeom prst="rect">
            <a:avLst/>
          </a:prstGeom>
        </p:spPr>
      </p:pic>
      <p:sp>
        <p:nvSpPr>
          <p:cNvPr id="4" name="灯片编号占位符 3"/>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pic>
        <p:nvPicPr>
          <p:cNvPr id="6" name="图片 5"/>
          <p:cNvPicPr>
            <a:picLocks noChangeAspect="1"/>
          </p:cNvPicPr>
          <p:nvPr/>
        </p:nvPicPr>
        <p:blipFill>
          <a:blip r:embed="rId3"/>
          <a:stretch>
            <a:fillRect/>
          </a:stretch>
        </p:blipFill>
        <p:spPr>
          <a:xfrm>
            <a:off x="3840301" y="1244600"/>
            <a:ext cx="4635531" cy="2060236"/>
          </a:xfrm>
          <a:prstGeom prst="rect">
            <a:avLst/>
          </a:prstGeom>
        </p:spPr>
      </p:pic>
      <p:pic>
        <p:nvPicPr>
          <p:cNvPr id="7" name="图片 6"/>
          <p:cNvPicPr>
            <a:picLocks noChangeAspect="1"/>
          </p:cNvPicPr>
          <p:nvPr/>
        </p:nvPicPr>
        <p:blipFill>
          <a:blip r:embed="rId4"/>
          <a:stretch>
            <a:fillRect/>
          </a:stretch>
        </p:blipFill>
        <p:spPr>
          <a:xfrm>
            <a:off x="454563" y="3559443"/>
            <a:ext cx="4154659" cy="3115994"/>
          </a:xfrm>
          <a:prstGeom prst="rect">
            <a:avLst/>
          </a:prstGeom>
        </p:spPr>
      </p:pic>
      <p:pic>
        <p:nvPicPr>
          <p:cNvPr id="1028"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477" y="3860968"/>
            <a:ext cx="3650355" cy="233758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48831" y="6198550"/>
            <a:ext cx="2492990" cy="369332"/>
          </a:xfrm>
          <a:prstGeom prst="rect">
            <a:avLst/>
          </a:prstGeom>
        </p:spPr>
        <p:txBody>
          <a:bodyPr wrap="none">
            <a:spAutoFit/>
          </a:bodyPr>
          <a:lstStyle/>
          <a:p>
            <a:r>
              <a:rPr lang="zh-CN" altLang="en-US" dirty="0"/>
              <a:t>图片来源于网络。。。</a:t>
            </a:r>
          </a:p>
        </p:txBody>
      </p:sp>
    </p:spTree>
    <p:extLst>
      <p:ext uri="{BB962C8B-B14F-4D97-AF65-F5344CB8AC3E}">
        <p14:creationId xmlns:p14="http://schemas.microsoft.com/office/powerpoint/2010/main" val="402790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3"/>
            <a:ext cx="3908067" cy="2585323"/>
          </a:xfrm>
          <a:prstGeom prst="rect">
            <a:avLst/>
          </a:prstGeom>
          <a:solidFill>
            <a:srgbClr val="BDD7EE">
              <a:alpha val="52941"/>
            </a:srgbClr>
          </a:solidFill>
        </p:spPr>
        <p:txBody>
          <a:bodyPr wrap="square">
            <a:spAutoFit/>
          </a:bodyPr>
          <a:lstStyle/>
          <a:p>
            <a:r>
              <a:rPr lang="en-US" dirty="0">
                <a:latin typeface="Consolas" panose="020B0609020204030204" pitchFamily="49" charset="0"/>
              </a:rPr>
              <a:t>#version 330 core</a:t>
            </a:r>
          </a:p>
          <a:p>
            <a:endParaRPr lang="en-US" dirty="0">
              <a:latin typeface="Consolas" panose="020B0609020204030204" pitchFamily="49" charset="0"/>
            </a:endParaRPr>
          </a:p>
          <a:p>
            <a:r>
              <a:rPr lang="en-US" dirty="0">
                <a:solidFill>
                  <a:srgbClr val="FF0000"/>
                </a:solidFill>
                <a:latin typeface="Consolas" panose="020B0609020204030204" pitchFamily="49" charset="0"/>
              </a:rPr>
              <a:t>in</a:t>
            </a:r>
            <a:r>
              <a:rPr lang="en-US" dirty="0">
                <a:latin typeface="Consolas" panose="020B0609020204030204" pitchFamily="49" charset="0"/>
              </a:rPr>
              <a:t> </a:t>
            </a:r>
            <a:r>
              <a:rPr lang="en-US" dirty="0">
                <a:solidFill>
                  <a:srgbClr val="0000FF"/>
                </a:solidFill>
                <a:latin typeface="Consolas" panose="020B0609020204030204" pitchFamily="49" charset="0"/>
              </a:rPr>
              <a:t>vec3</a:t>
            </a:r>
            <a:r>
              <a:rPr lang="en-US" dirty="0">
                <a:latin typeface="Consolas" panose="020B0609020204030204" pitchFamily="49" charset="0"/>
              </a:rPr>
              <a:t> </a:t>
            </a:r>
            <a:r>
              <a:rPr lang="en-US" dirty="0" err="1">
                <a:latin typeface="Consolas" panose="020B0609020204030204" pitchFamily="49" charset="0"/>
              </a:rPr>
              <a:t>vPosition</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main()</a:t>
            </a:r>
          </a:p>
          <a:p>
            <a:r>
              <a:rPr lang="en-US" dirty="0">
                <a:latin typeface="Consolas" panose="020B0609020204030204" pitchFamily="49" charset="0"/>
              </a:rPr>
              <a:t>{    </a:t>
            </a:r>
          </a:p>
          <a:p>
            <a:pPr lvl="1"/>
            <a:r>
              <a:rPr lang="en-US" dirty="0" err="1">
                <a:latin typeface="Consolas" panose="020B0609020204030204" pitchFamily="49" charset="0"/>
              </a:rPr>
              <a:t>gl_Position</a:t>
            </a:r>
            <a:r>
              <a:rPr lang="en-US" dirty="0">
                <a:latin typeface="Consolas" panose="020B0609020204030204" pitchFamily="49" charset="0"/>
              </a:rPr>
              <a:t> = vec4(</a:t>
            </a:r>
            <a:r>
              <a:rPr lang="en-US" dirty="0" err="1">
                <a:latin typeface="Consolas" panose="020B0609020204030204" pitchFamily="49" charset="0"/>
              </a:rPr>
              <a:t>vPosition</a:t>
            </a:r>
            <a:r>
              <a:rPr lang="en-US" dirty="0">
                <a:latin typeface="Consolas" panose="020B0609020204030204" pitchFamily="49" charset="0"/>
              </a:rPr>
              <a:t>, 1.0);</a:t>
            </a:r>
          </a:p>
          <a:p>
            <a:r>
              <a:rPr lang="en-US" dirty="0">
                <a:latin typeface="Consolas" panose="020B0609020204030204" pitchFamily="49" charset="0"/>
              </a:rPr>
              <a:t>}</a:t>
            </a:r>
          </a:p>
        </p:txBody>
      </p:sp>
      <p:sp>
        <p:nvSpPr>
          <p:cNvPr id="7" name="Rectangle 6"/>
          <p:cNvSpPr/>
          <p:nvPr/>
        </p:nvSpPr>
        <p:spPr>
          <a:xfrm>
            <a:off x="5171898" y="2650763"/>
            <a:ext cx="3741515" cy="2585323"/>
          </a:xfrm>
          <a:prstGeom prst="rect">
            <a:avLst/>
          </a:prstGeom>
          <a:solidFill>
            <a:srgbClr val="BDD7EE">
              <a:alpha val="52941"/>
            </a:srgbClr>
          </a:solidFill>
        </p:spPr>
        <p:txBody>
          <a:bodyPr wrap="square">
            <a:spAutoFit/>
          </a:bodyPr>
          <a:lstStyle/>
          <a:p>
            <a:r>
              <a:rPr lang="en-US" dirty="0">
                <a:latin typeface="Consolas" panose="020B0609020204030204" pitchFamily="49" charset="0"/>
              </a:rPr>
              <a:t>#version 330 core</a:t>
            </a:r>
          </a:p>
          <a:p>
            <a:endParaRPr lang="en-US" dirty="0">
              <a:latin typeface="Consolas" panose="020B0609020204030204" pitchFamily="49" charset="0"/>
            </a:endParaRPr>
          </a:p>
          <a:p>
            <a:r>
              <a:rPr lang="en-US" dirty="0">
                <a:solidFill>
                  <a:srgbClr val="FF0000"/>
                </a:solidFill>
                <a:latin typeface="Consolas" panose="020B0609020204030204" pitchFamily="49" charset="0"/>
              </a:rPr>
              <a:t>out</a:t>
            </a:r>
            <a:r>
              <a:rPr lang="en-US" dirty="0">
                <a:latin typeface="Consolas" panose="020B0609020204030204" pitchFamily="49" charset="0"/>
              </a:rPr>
              <a:t> </a:t>
            </a:r>
            <a:r>
              <a:rPr lang="en-US" dirty="0">
                <a:solidFill>
                  <a:srgbClr val="0000FF"/>
                </a:solidFill>
                <a:latin typeface="Consolas" panose="020B0609020204030204" pitchFamily="49" charset="0"/>
              </a:rPr>
              <a:t>vec4</a:t>
            </a:r>
            <a:r>
              <a:rPr lang="en-US" dirty="0">
                <a:latin typeface="Consolas" panose="020B0609020204030204" pitchFamily="49" charset="0"/>
              </a:rPr>
              <a:t> </a:t>
            </a:r>
            <a:r>
              <a:rPr lang="en-US" dirty="0" err="1">
                <a:latin typeface="Consolas" panose="020B0609020204030204" pitchFamily="49" charset="0"/>
              </a:rPr>
              <a:t>fColor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main()</a:t>
            </a:r>
          </a:p>
          <a:p>
            <a:r>
              <a:rPr lang="en-US" dirty="0">
                <a:latin typeface="Consolas" panose="020B0609020204030204" pitchFamily="49" charset="0"/>
              </a:rPr>
              <a:t>{    </a:t>
            </a:r>
          </a:p>
          <a:p>
            <a:pPr lvl="1"/>
            <a:r>
              <a:rPr lang="en-US" dirty="0" err="1">
                <a:latin typeface="Consolas" panose="020B0609020204030204" pitchFamily="49" charset="0"/>
              </a:rPr>
              <a:t>fColor</a:t>
            </a:r>
            <a:r>
              <a:rPr lang="en-US" dirty="0">
                <a:latin typeface="Consolas" panose="020B0609020204030204" pitchFamily="49" charset="0"/>
              </a:rPr>
              <a:t> = vec4(</a:t>
            </a:r>
            <a:r>
              <a:rPr lang="en-US" dirty="0">
                <a:solidFill>
                  <a:srgbClr val="FF0000"/>
                </a:solidFill>
                <a:latin typeface="Consolas" panose="020B0609020204030204" pitchFamily="49" charset="0"/>
              </a:rPr>
              <a:t>1.0</a:t>
            </a:r>
            <a:r>
              <a:rPr lang="en-US" dirty="0">
                <a:latin typeface="Consolas" panose="020B0609020204030204" pitchFamily="49" charset="0"/>
              </a:rPr>
              <a:t>, </a:t>
            </a:r>
            <a:r>
              <a:rPr lang="en-US" dirty="0">
                <a:solidFill>
                  <a:srgbClr val="00B050"/>
                </a:solidFill>
                <a:latin typeface="Consolas" panose="020B0609020204030204" pitchFamily="49" charset="0"/>
              </a:rPr>
              <a:t>0.0</a:t>
            </a:r>
            <a:r>
              <a:rPr lang="en-US" dirty="0">
                <a:latin typeface="Consolas" panose="020B0609020204030204" pitchFamily="49" charset="0"/>
              </a:rPr>
              <a:t>, </a:t>
            </a:r>
            <a:r>
              <a:rPr lang="en-US" dirty="0">
                <a:solidFill>
                  <a:srgbClr val="0000FF"/>
                </a:solidFill>
                <a:latin typeface="Consolas" panose="020B0609020204030204" pitchFamily="49" charset="0"/>
              </a:rPr>
              <a:t>0.0</a:t>
            </a:r>
            <a:r>
              <a:rPr lang="en-US" dirty="0">
                <a:latin typeface="Consolas" panose="020B0609020204030204" pitchFamily="49" charset="0"/>
              </a:rPr>
              <a:t>, 1.0);</a:t>
            </a:r>
          </a:p>
          <a:p>
            <a:r>
              <a:rPr lang="en-US" dirty="0">
                <a:latin typeface="Consolas" panose="020B0609020204030204" pitchFamily="49" charset="0"/>
              </a:rPr>
              <a:t>}</a:t>
            </a:r>
          </a:p>
        </p:txBody>
      </p:sp>
    </p:spTree>
    <p:extLst>
      <p:ext uri="{BB962C8B-B14F-4D97-AF65-F5344CB8AC3E}">
        <p14:creationId xmlns:p14="http://schemas.microsoft.com/office/powerpoint/2010/main" val="536457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sp>
        <p:nvSpPr>
          <p:cNvPr id="8" name="文本框 7"/>
          <p:cNvSpPr txBox="1"/>
          <p:nvPr/>
        </p:nvSpPr>
        <p:spPr>
          <a:xfrm>
            <a:off x="1706257" y="3389111"/>
            <a:ext cx="5739072" cy="646331"/>
          </a:xfrm>
          <a:prstGeom prst="rect">
            <a:avLst/>
          </a:prstGeom>
          <a:noFill/>
        </p:spPr>
        <p:txBody>
          <a:bodyPr wrap="none" rtlCol="0">
            <a:spAutoFit/>
          </a:bodyPr>
          <a:lstStyle/>
          <a:p>
            <a:pPr algn="ctr"/>
            <a:r>
              <a:rPr lang="en-US" altLang="zh-CN" sz="3600" b="1" dirty="0">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初始化与程序结构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9888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Sierpinski</a:t>
            </a:r>
            <a:r>
              <a:rPr lang="zh-CN" altLang="en-US" dirty="0"/>
              <a:t>镂垫的</a:t>
            </a:r>
            <a:r>
              <a:rPr lang="en-US" altLang="zh-CN" dirty="0"/>
              <a:t>OpenGL</a:t>
            </a:r>
            <a:r>
              <a:rPr lang="zh-CN" altLang="en-US" dirty="0"/>
              <a:t>程序</a:t>
            </a:r>
          </a:p>
        </p:txBody>
      </p:sp>
      <p:sp>
        <p:nvSpPr>
          <p:cNvPr id="3" name="内容占位符 2"/>
          <p:cNvSpPr>
            <a:spLocks noGrp="1"/>
          </p:cNvSpPr>
          <p:nvPr>
            <p:ph idx="1"/>
          </p:nvPr>
        </p:nvSpPr>
        <p:spPr/>
        <p:txBody>
          <a:bodyPr/>
          <a:lstStyle/>
          <a:p>
            <a:pPr>
              <a:buClr>
                <a:srgbClr val="94003F"/>
              </a:buClr>
            </a:pPr>
            <a:r>
              <a:rPr lang="en-US" altLang="zh-CN" sz="2400" dirty="0"/>
              <a:t>Implementation!</a:t>
            </a:r>
            <a:endParaRPr lang="zh-CN" altLang="en-US" sz="2400" dirty="0"/>
          </a:p>
          <a:p>
            <a:pPr lvl="1">
              <a:buClr>
                <a:schemeClr val="tx1"/>
              </a:buClr>
            </a:pPr>
            <a:r>
              <a:rPr lang="zh-CN" altLang="en-US" sz="1800" dirty="0"/>
              <a:t>选择运行环境</a:t>
            </a:r>
            <a:r>
              <a:rPr lang="en-US" altLang="zh-CN" sz="1800" dirty="0"/>
              <a:t>Win/Mac/Linux/Web</a:t>
            </a:r>
          </a:p>
          <a:p>
            <a:pPr lvl="1">
              <a:buClr>
                <a:schemeClr val="tx1"/>
              </a:buClr>
            </a:pPr>
            <a:r>
              <a:rPr lang="zh-CN" altLang="en-US" sz="1800" dirty="0"/>
              <a:t>配置</a:t>
            </a:r>
            <a:r>
              <a:rPr lang="en-US" altLang="zh-CN" sz="1800" dirty="0"/>
              <a:t>OpenGL</a:t>
            </a:r>
            <a:r>
              <a:rPr lang="zh-CN" altLang="en-US" sz="1800" dirty="0"/>
              <a:t>环境</a:t>
            </a:r>
            <a:endParaRPr lang="en-US" altLang="zh-CN" sz="1800" dirty="0"/>
          </a:p>
          <a:p>
            <a:pPr lvl="1">
              <a:buClr>
                <a:schemeClr val="tx1"/>
              </a:buClr>
            </a:pPr>
            <a:r>
              <a:rPr lang="zh-CN" altLang="en-US" sz="1800" dirty="0"/>
              <a:t>构建</a:t>
            </a:r>
            <a:r>
              <a:rPr lang="en-US" altLang="zh-CN" sz="1800" dirty="0" err="1"/>
              <a:t>Sierpinski</a:t>
            </a:r>
            <a:r>
              <a:rPr lang="zh-CN" altLang="en-US" sz="1800" dirty="0"/>
              <a:t>镂垫的点面数据</a:t>
            </a:r>
            <a:endParaRPr lang="en-US" altLang="zh-CN" sz="1800" dirty="0"/>
          </a:p>
          <a:p>
            <a:pPr lvl="1">
              <a:buClr>
                <a:schemeClr val="tx1"/>
              </a:buClr>
            </a:pPr>
            <a:r>
              <a:rPr lang="en-US" altLang="zh-CN" dirty="0"/>
              <a:t>Coding</a:t>
            </a:r>
          </a:p>
          <a:p>
            <a:pPr lvl="1">
              <a:buClr>
                <a:schemeClr val="tx1"/>
              </a:buClr>
            </a:pPr>
            <a:r>
              <a:rPr lang="en-US" altLang="zh-CN" dirty="0"/>
              <a:t>Enjoying &amp; Learning</a:t>
            </a:r>
          </a:p>
          <a:p>
            <a:r>
              <a:rPr lang="zh-CN" altLang="en-US" sz="2400" dirty="0"/>
              <a:t>使用</a:t>
            </a:r>
            <a:r>
              <a:rPr lang="en-US" altLang="zh-CN" sz="2400" dirty="0"/>
              <a:t>GLUT</a:t>
            </a:r>
            <a:r>
              <a:rPr lang="zh-CN" altLang="en-US" sz="2400" dirty="0"/>
              <a:t>库实现</a:t>
            </a:r>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45</a:t>
            </a:fld>
            <a:endParaRPr lang="zh-CN" altLang="en-US"/>
          </a:p>
        </p:txBody>
      </p:sp>
      <p:pic>
        <p:nvPicPr>
          <p:cNvPr id="8" name="图片 7"/>
          <p:cNvPicPr>
            <a:picLocks noChangeAspect="1"/>
          </p:cNvPicPr>
          <p:nvPr/>
        </p:nvPicPr>
        <p:blipFill>
          <a:blip r:embed="rId2"/>
          <a:stretch>
            <a:fillRect/>
          </a:stretch>
        </p:blipFill>
        <p:spPr>
          <a:xfrm>
            <a:off x="2065427" y="3842919"/>
            <a:ext cx="5824809" cy="2832518"/>
          </a:xfrm>
          <a:prstGeom prst="rect">
            <a:avLst/>
          </a:prstGeom>
        </p:spPr>
      </p:pic>
    </p:spTree>
    <p:extLst>
      <p:ext uri="{BB962C8B-B14F-4D97-AF65-F5344CB8AC3E}">
        <p14:creationId xmlns:p14="http://schemas.microsoft.com/office/powerpoint/2010/main" val="2184602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sp>
        <p:nvSpPr>
          <p:cNvPr id="5" name="矩形 4"/>
          <p:cNvSpPr/>
          <p:nvPr/>
        </p:nvSpPr>
        <p:spPr>
          <a:xfrm>
            <a:off x="2103120" y="210005"/>
            <a:ext cx="6652259" cy="6555641"/>
          </a:xfrm>
          <a:prstGeom prst="rect">
            <a:avLst/>
          </a:prstGeom>
          <a:solidFill>
            <a:srgbClr val="BDD7EE">
              <a:alpha val="52941"/>
            </a:srgbClr>
          </a:solidFill>
        </p:spPr>
        <p:txBody>
          <a:bodyPr wrap="square">
            <a:spAutoFit/>
          </a:bodyPr>
          <a:lstStyle/>
          <a:p>
            <a:r>
              <a:rPr lang="en-US" altLang="zh-CN" sz="2000" dirty="0">
                <a:latin typeface="Consolas" panose="020B0609020204030204" pitchFamily="49" charset="0"/>
              </a:rPr>
              <a:t>#</a:t>
            </a:r>
            <a:r>
              <a:rPr lang="en-US" altLang="zh-CN" sz="2000" dirty="0">
                <a:solidFill>
                  <a:srgbClr val="0000FF"/>
                </a:solidFill>
                <a:latin typeface="Consolas" panose="020B0609020204030204" pitchFamily="49" charset="0"/>
              </a:rPr>
              <a:t>include</a:t>
            </a:r>
            <a:r>
              <a:rPr lang="en-US" altLang="zh-CN" sz="2000" dirty="0">
                <a:latin typeface="Consolas" panose="020B0609020204030204" pitchFamily="49" charset="0"/>
              </a:rPr>
              <a:t> &lt;</a:t>
            </a:r>
            <a:r>
              <a:rPr lang="en-US" altLang="zh-CN" sz="2000" dirty="0" err="1">
                <a:latin typeface="Consolas" panose="020B0609020204030204" pitchFamily="49" charset="0"/>
              </a:rPr>
              <a:t>glew.h</a:t>
            </a:r>
            <a:r>
              <a:rPr lang="en-US" altLang="zh-CN" sz="2000" dirty="0">
                <a:latin typeface="Consolas" panose="020B0609020204030204" pitchFamily="49" charset="0"/>
              </a:rPr>
              <a:t>&gt;</a:t>
            </a:r>
          </a:p>
          <a:p>
            <a:r>
              <a:rPr lang="en-US" altLang="zh-CN" sz="2000" dirty="0">
                <a:latin typeface="Consolas" panose="020B0609020204030204" pitchFamily="49" charset="0"/>
              </a:rPr>
              <a:t>#</a:t>
            </a:r>
            <a:r>
              <a:rPr lang="en-US" altLang="zh-CN" sz="2000" dirty="0">
                <a:solidFill>
                  <a:srgbClr val="0000FF"/>
                </a:solidFill>
                <a:latin typeface="Consolas" panose="020B0609020204030204" pitchFamily="49" charset="0"/>
              </a:rPr>
              <a:t>include</a:t>
            </a:r>
            <a:r>
              <a:rPr lang="en-US" altLang="zh-CN" sz="2000" dirty="0">
                <a:latin typeface="Consolas" panose="020B0609020204030204" pitchFamily="49" charset="0"/>
              </a:rPr>
              <a:t> &lt;GL/</a:t>
            </a:r>
            <a:r>
              <a:rPr lang="en-US" altLang="zh-CN" sz="2000" dirty="0" err="1">
                <a:latin typeface="Consolas" panose="020B0609020204030204" pitchFamily="49" charset="0"/>
              </a:rPr>
              <a:t>glut.h</a:t>
            </a:r>
            <a:r>
              <a:rPr lang="en-US" altLang="zh-CN" sz="2000" dirty="0">
                <a:latin typeface="Consolas" panose="020B0609020204030204" pitchFamily="49" charset="0"/>
              </a:rPr>
              <a:t>&gt;</a:t>
            </a:r>
          </a:p>
          <a:p>
            <a:r>
              <a:rPr lang="en-US" altLang="zh-CN" sz="2000" dirty="0" err="1">
                <a:solidFill>
                  <a:srgbClr val="0000FF"/>
                </a:solidFill>
                <a:latin typeface="Consolas" panose="020B0609020204030204" pitchFamily="49" charset="0"/>
              </a:rPr>
              <a:t>int</a:t>
            </a:r>
            <a:r>
              <a:rPr lang="en-US" altLang="zh-CN" sz="2000" dirty="0">
                <a:latin typeface="Consolas" panose="020B0609020204030204" pitchFamily="49" charset="0"/>
              </a:rPr>
              <a:t> main(</a:t>
            </a:r>
            <a:r>
              <a:rPr lang="en-US" altLang="zh-CN" sz="2000" dirty="0" err="1">
                <a:solidFill>
                  <a:srgbClr val="0000FF"/>
                </a:solidFill>
                <a:latin typeface="Consolas" panose="020B0609020204030204" pitchFamily="49" charset="0"/>
              </a:rPr>
              <a:t>int</a:t>
            </a:r>
            <a:r>
              <a:rPr lang="en-US" altLang="zh-CN" sz="2000" dirty="0">
                <a:latin typeface="Consolas" panose="020B0609020204030204" pitchFamily="49" charset="0"/>
              </a:rPr>
              <a:t> </a:t>
            </a:r>
            <a:r>
              <a:rPr lang="en-US" altLang="zh-CN" sz="2000" dirty="0" err="1">
                <a:latin typeface="Consolas" panose="020B0609020204030204" pitchFamily="49" charset="0"/>
              </a:rPr>
              <a:t>argc</a:t>
            </a:r>
            <a:r>
              <a:rPr lang="en-US" altLang="zh-CN" sz="2000" dirty="0">
                <a:latin typeface="Consolas" panose="020B0609020204030204" pitchFamily="49" charset="0"/>
              </a:rPr>
              <a:t>, </a:t>
            </a:r>
            <a:r>
              <a:rPr lang="en-US" altLang="zh-CN" sz="2000" dirty="0">
                <a:solidFill>
                  <a:srgbClr val="0000FF"/>
                </a:solidFill>
                <a:latin typeface="Consolas" panose="020B0609020204030204" pitchFamily="49" charset="0"/>
              </a:rPr>
              <a:t>char</a:t>
            </a:r>
            <a:r>
              <a:rPr lang="en-US" altLang="zh-CN" sz="2000" dirty="0">
                <a:latin typeface="Consolas" panose="020B0609020204030204" pitchFamily="49" charset="0"/>
              </a:rPr>
              <a:t> **</a:t>
            </a:r>
            <a:r>
              <a:rPr lang="en-US" altLang="zh-CN" sz="2000" dirty="0" err="1">
                <a:latin typeface="Consolas" panose="020B0609020204030204" pitchFamily="49" charset="0"/>
              </a:rPr>
              <a:t>argv</a:t>
            </a:r>
            <a:r>
              <a:rPr lang="en-US" altLang="zh-CN" sz="2000" dirty="0">
                <a:latin typeface="Consolas" panose="020B0609020204030204" pitchFamily="49" charset="0"/>
              </a:rPr>
              <a:t>)</a:t>
            </a:r>
          </a:p>
          <a:p>
            <a:r>
              <a:rPr lang="en-US" altLang="zh-CN" sz="2000" dirty="0">
                <a:latin typeface="Consolas" panose="020B0609020204030204" pitchFamily="49" charset="0"/>
              </a:rPr>
              <a:t>{</a:t>
            </a:r>
          </a:p>
          <a:p>
            <a:pPr lvl="1"/>
            <a:r>
              <a:rPr lang="en-US" altLang="zh-CN" sz="2000" dirty="0" err="1">
                <a:latin typeface="Consolas" panose="020B0609020204030204" pitchFamily="49" charset="0"/>
              </a:rPr>
              <a:t>glutInit</a:t>
            </a:r>
            <a:r>
              <a:rPr lang="en-US" altLang="zh-CN" sz="2000" dirty="0">
                <a:latin typeface="Consolas" panose="020B0609020204030204" pitchFamily="49" charset="0"/>
              </a:rPr>
              <a:t>(&amp;</a:t>
            </a:r>
            <a:r>
              <a:rPr lang="en-US" altLang="zh-CN" sz="2000" dirty="0" err="1">
                <a:latin typeface="Consolas" panose="020B0609020204030204" pitchFamily="49" charset="0"/>
              </a:rPr>
              <a:t>argc</a:t>
            </a:r>
            <a:r>
              <a:rPr lang="en-US" altLang="zh-CN" sz="2000" dirty="0">
                <a:latin typeface="Consolas" panose="020B0609020204030204" pitchFamily="49" charset="0"/>
              </a:rPr>
              <a:t>, </a:t>
            </a:r>
            <a:r>
              <a:rPr lang="en-US" altLang="zh-CN" sz="2000" dirty="0" err="1">
                <a:latin typeface="Consolas" panose="020B0609020204030204" pitchFamily="49" charset="0"/>
              </a:rPr>
              <a:t>argv</a:t>
            </a:r>
            <a:r>
              <a:rPr lang="en-US" altLang="zh-CN" sz="2000" dirty="0">
                <a:latin typeface="Consolas" panose="020B0609020204030204" pitchFamily="49" charset="0"/>
              </a:rPr>
              <a:t>);</a:t>
            </a:r>
          </a:p>
          <a:p>
            <a:pPr lvl="1"/>
            <a:r>
              <a:rPr lang="en-US" altLang="zh-CN" sz="2000" dirty="0" err="1">
                <a:latin typeface="Consolas" panose="020B0609020204030204" pitchFamily="49" charset="0"/>
              </a:rPr>
              <a:t>glutInitDisplayMode</a:t>
            </a:r>
            <a:r>
              <a:rPr lang="en-US" altLang="zh-CN" sz="2000" dirty="0">
                <a:latin typeface="Consolas" panose="020B0609020204030204" pitchFamily="49" charset="0"/>
              </a:rPr>
              <a:t> (GLUT_SINGLE | GLUT_RGB);</a:t>
            </a:r>
          </a:p>
          <a:p>
            <a:pPr lvl="1"/>
            <a:r>
              <a:rPr lang="en-US" altLang="zh-CN" sz="2000" dirty="0" err="1">
                <a:latin typeface="Consolas" panose="020B0609020204030204" pitchFamily="49" charset="0"/>
              </a:rPr>
              <a:t>glutInitWindowSize</a:t>
            </a:r>
            <a:r>
              <a:rPr lang="en-US" altLang="zh-CN" sz="2000" dirty="0">
                <a:latin typeface="Consolas" panose="020B0609020204030204" pitchFamily="49" charset="0"/>
              </a:rPr>
              <a:t>(500, 500);</a:t>
            </a:r>
          </a:p>
          <a:p>
            <a:pPr lvl="1"/>
            <a:r>
              <a:rPr lang="en-US" altLang="zh-CN" sz="2000" dirty="0" err="1">
                <a:latin typeface="Consolas" panose="020B0609020204030204" pitchFamily="49" charset="0"/>
              </a:rPr>
              <a:t>glutInitWindowPosition</a:t>
            </a:r>
            <a:r>
              <a:rPr lang="en-US" altLang="zh-CN" sz="2000" dirty="0">
                <a:latin typeface="Consolas" panose="020B0609020204030204" pitchFamily="49" charset="0"/>
              </a:rPr>
              <a:t>(0, 0);</a:t>
            </a:r>
          </a:p>
          <a:p>
            <a:pPr lvl="1"/>
            <a:endParaRPr lang="en-US" altLang="zh-CN" sz="2000" dirty="0">
              <a:latin typeface="Consolas" panose="020B0609020204030204" pitchFamily="49" charset="0"/>
            </a:endParaRPr>
          </a:p>
          <a:p>
            <a:pPr lvl="1"/>
            <a:r>
              <a:rPr lang="en-US" altLang="zh-CN" sz="2000" dirty="0" err="1">
                <a:latin typeface="Consolas" panose="020B0609020204030204" pitchFamily="49" charset="0"/>
              </a:rPr>
              <a:t>glutCreateWindow</a:t>
            </a:r>
            <a:r>
              <a:rPr lang="en-US" altLang="zh-CN" sz="2000" dirty="0">
                <a:latin typeface="Consolas" panose="020B0609020204030204" pitchFamily="49" charset="0"/>
              </a:rPr>
              <a:t>("simple OpenGL example");</a:t>
            </a:r>
          </a:p>
          <a:p>
            <a:pPr lvl="1"/>
            <a:endParaRPr lang="en-US" altLang="zh-CN" sz="2000" dirty="0">
              <a:latin typeface="Consolas" panose="020B0609020204030204" pitchFamily="49" charset="0"/>
            </a:endParaRPr>
          </a:p>
          <a:p>
            <a:pPr lvl="1"/>
            <a:r>
              <a:rPr lang="en-US" altLang="zh-CN" sz="2000" dirty="0" err="1">
                <a:latin typeface="Consolas" panose="020B0609020204030204" pitchFamily="49" charset="0"/>
              </a:rPr>
              <a:t>glewExperimental</a:t>
            </a:r>
            <a:r>
              <a:rPr lang="zh-CN" altLang="en-US" sz="2000" dirty="0">
                <a:latin typeface="Consolas" panose="020B0609020204030204" pitchFamily="49" charset="0"/>
              </a:rPr>
              <a:t> </a:t>
            </a:r>
            <a:r>
              <a:rPr lang="en-US" altLang="zh-CN" sz="2000" dirty="0">
                <a:latin typeface="Consolas" panose="020B0609020204030204" pitchFamily="49" charset="0"/>
              </a:rPr>
              <a:t>=</a:t>
            </a:r>
            <a:r>
              <a:rPr lang="zh-CN" altLang="en-US" sz="2000" dirty="0">
                <a:latin typeface="Consolas" panose="020B0609020204030204" pitchFamily="49" charset="0"/>
              </a:rPr>
              <a:t> </a:t>
            </a:r>
            <a:r>
              <a:rPr lang="en-US" altLang="zh-CN" sz="2000" dirty="0">
                <a:latin typeface="Consolas" panose="020B0609020204030204" pitchFamily="49" charset="0"/>
              </a:rPr>
              <a:t>GL_TRUE;</a:t>
            </a:r>
          </a:p>
          <a:p>
            <a:pPr lvl="1"/>
            <a:r>
              <a:rPr lang="en-US" altLang="zh-CN" sz="2000" dirty="0" err="1">
                <a:latin typeface="Consolas" panose="020B0609020204030204" pitchFamily="49" charset="0"/>
              </a:rPr>
              <a:t>glewInit</a:t>
            </a:r>
            <a:r>
              <a:rPr lang="en-US" altLang="zh-CN" sz="2000" dirty="0">
                <a:latin typeface="Consolas" panose="020B0609020204030204" pitchFamily="49" charset="0"/>
              </a:rPr>
              <a:t>();</a:t>
            </a:r>
          </a:p>
          <a:p>
            <a:pPr lvl="1"/>
            <a:endParaRPr lang="en-US" altLang="zh-CN" sz="2000" dirty="0">
              <a:latin typeface="Consolas" panose="020B0609020204030204" pitchFamily="49" charset="0"/>
            </a:endParaRPr>
          </a:p>
          <a:p>
            <a:pPr lvl="1"/>
            <a:r>
              <a:rPr lang="en-US" altLang="zh-CN" sz="2000" dirty="0" err="1">
                <a:latin typeface="Consolas" panose="020B0609020204030204" pitchFamily="49" charset="0"/>
              </a:rPr>
              <a:t>init</a:t>
            </a:r>
            <a:r>
              <a:rPr lang="en-US" altLang="zh-CN" sz="2000" dirty="0">
                <a:latin typeface="Consolas" panose="020B0609020204030204" pitchFamily="49" charset="0"/>
              </a:rPr>
              <a:t>();</a:t>
            </a:r>
          </a:p>
          <a:p>
            <a:pPr lvl="1"/>
            <a:r>
              <a:rPr lang="en-US" altLang="zh-CN" sz="2000" dirty="0" err="1">
                <a:latin typeface="Consolas" panose="020B0609020204030204" pitchFamily="49" charset="0"/>
              </a:rPr>
              <a:t>glutDisplayFunc</a:t>
            </a:r>
            <a:r>
              <a:rPr lang="en-US" altLang="zh-CN" sz="2000" dirty="0">
                <a:latin typeface="Consolas" panose="020B0609020204030204" pitchFamily="49" charset="0"/>
              </a:rPr>
              <a:t>(display);</a:t>
            </a:r>
          </a:p>
          <a:p>
            <a:pPr lvl="1"/>
            <a:r>
              <a:rPr lang="en-US" altLang="zh-CN" sz="2000" dirty="0" err="1">
                <a:latin typeface="Consolas" panose="020B0609020204030204" pitchFamily="49" charset="0"/>
              </a:rPr>
              <a:t>glutMainLoop</a:t>
            </a:r>
            <a:r>
              <a:rPr lang="en-US" altLang="zh-CN" sz="2000" dirty="0">
                <a:latin typeface="Consolas" panose="020B0609020204030204" pitchFamily="49" charset="0"/>
              </a:rPr>
              <a:t>();</a:t>
            </a:r>
          </a:p>
          <a:p>
            <a:pPr lvl="1"/>
            <a:endParaRPr lang="en-US" altLang="zh-CN" sz="2000" dirty="0">
              <a:latin typeface="Consolas" panose="020B0609020204030204" pitchFamily="49" charset="0"/>
            </a:endParaRPr>
          </a:p>
          <a:p>
            <a:pPr lvl="1"/>
            <a:r>
              <a:rPr lang="en-US" altLang="zh-CN" sz="2000" dirty="0">
                <a:latin typeface="Consolas" panose="020B0609020204030204" pitchFamily="49" charset="0"/>
              </a:rPr>
              <a:t>return</a:t>
            </a:r>
            <a:r>
              <a:rPr lang="zh-CN" altLang="en-US" sz="2000" dirty="0">
                <a:latin typeface="Consolas" panose="020B0609020204030204" pitchFamily="49" charset="0"/>
              </a:rPr>
              <a:t> </a:t>
            </a:r>
            <a:r>
              <a:rPr lang="en-US" altLang="zh-CN" sz="2000" dirty="0">
                <a:latin typeface="Consolas" panose="020B0609020204030204" pitchFamily="49" charset="0"/>
              </a:rPr>
              <a:t>0;</a:t>
            </a:r>
          </a:p>
          <a:p>
            <a:r>
              <a:rPr lang="en-US" altLang="zh-CN" sz="2000" dirty="0">
                <a:latin typeface="Consolas" panose="020B0609020204030204" pitchFamily="49" charset="0"/>
              </a:rPr>
              <a:t>}</a:t>
            </a:r>
            <a:endParaRPr lang="zh-CN" altLang="en-US" sz="2000" dirty="0">
              <a:latin typeface="Consolas" panose="020B0609020204030204" pitchFamily="49" charset="0"/>
            </a:endParaRPr>
          </a:p>
        </p:txBody>
      </p:sp>
      <p:sp>
        <p:nvSpPr>
          <p:cNvPr id="7" name="MH_Number_4"/>
          <p:cNvSpPr/>
          <p:nvPr>
            <p:custDataLst>
              <p:tags r:id="rId1"/>
            </p:custDataLst>
          </p:nvPr>
        </p:nvSpPr>
        <p:spPr>
          <a:xfrm rot="269206" flipH="1">
            <a:off x="6016209" y="4775025"/>
            <a:ext cx="2960547" cy="1205930"/>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zh-CN" altLang="en-US" sz="3200" dirty="0">
                <a:solidFill>
                  <a:srgbClr val="FFFFFF"/>
                </a:solidFill>
                <a:latin typeface="Impact" panose="020B0806030902050204" pitchFamily="34" charset="0"/>
              </a:rPr>
              <a:t>绘制回调</a:t>
            </a:r>
            <a:endParaRPr lang="en-US" altLang="zh-CN" sz="3200" dirty="0">
              <a:solidFill>
                <a:srgbClr val="FFFFFF"/>
              </a:solidFill>
              <a:latin typeface="Impact" panose="020B0806030902050204" pitchFamily="34" charset="0"/>
            </a:endParaRPr>
          </a:p>
          <a:p>
            <a:pPr algn="ctr"/>
            <a:r>
              <a:rPr lang="zh-CN" altLang="en-US" sz="3200" dirty="0">
                <a:solidFill>
                  <a:srgbClr val="FFFFFF"/>
                </a:solidFill>
                <a:latin typeface="Impact" panose="020B0806030902050204" pitchFamily="34" charset="0"/>
              </a:rPr>
              <a:t>函数</a:t>
            </a:r>
          </a:p>
        </p:txBody>
      </p:sp>
      <p:sp>
        <p:nvSpPr>
          <p:cNvPr id="8" name="MH_Number_5"/>
          <p:cNvSpPr/>
          <p:nvPr>
            <p:custDataLst>
              <p:tags r:id="rId2"/>
            </p:custDataLst>
          </p:nvPr>
        </p:nvSpPr>
        <p:spPr>
          <a:xfrm rot="21177383">
            <a:off x="8811" y="5148573"/>
            <a:ext cx="2629665" cy="118755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zh-CN" altLang="en-US" sz="3200" dirty="0">
                <a:solidFill>
                  <a:srgbClr val="FFFFFF"/>
                </a:solidFill>
                <a:latin typeface="Impact" panose="020B0806030902050204" pitchFamily="34" charset="0"/>
              </a:rPr>
              <a:t>事件机制</a:t>
            </a:r>
          </a:p>
        </p:txBody>
      </p:sp>
    </p:spTree>
    <p:extLst>
      <p:ext uri="{BB962C8B-B14F-4D97-AF65-F5344CB8AC3E}">
        <p14:creationId xmlns:p14="http://schemas.microsoft.com/office/powerpoint/2010/main" val="177545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15" end="15"/>
                                            </p:txEl>
                                          </p:spTgt>
                                        </p:tgtEl>
                                        <p:attrNameLst>
                                          <p:attrName>style.color</p:attrName>
                                        </p:attrNameLst>
                                      </p:cBhvr>
                                      <p:to>
                                        <a:srgbClr val="FF0000"/>
                                      </p:to>
                                    </p:animClr>
                                    <p:animClr clrSpc="rgb" dir="cw">
                                      <p:cBhvr>
                                        <p:cTn id="7" dur="500" fill="hold"/>
                                        <p:tgtEl>
                                          <p:spTgt spid="5">
                                            <p:txEl>
                                              <p:pRg st="15" end="15"/>
                                            </p:txEl>
                                          </p:spTgt>
                                        </p:tgtEl>
                                        <p:attrNameLst>
                                          <p:attrName>fillcolor</p:attrName>
                                        </p:attrNameLst>
                                      </p:cBhvr>
                                      <p:to>
                                        <a:srgbClr val="FF0000"/>
                                      </p:to>
                                    </p:animClr>
                                    <p:set>
                                      <p:cBhvr>
                                        <p:cTn id="8" dur="500" fill="hold"/>
                                        <p:tgtEl>
                                          <p:spTgt spid="5">
                                            <p:txEl>
                                              <p:pRg st="15" end="15"/>
                                            </p:txEl>
                                          </p:spTgt>
                                        </p:tgtEl>
                                        <p:attrNameLst>
                                          <p:attrName>fill.type</p:attrName>
                                        </p:attrNameLst>
                                      </p:cBhvr>
                                      <p:to>
                                        <p:strVal val="solid"/>
                                      </p:to>
                                    </p:set>
                                    <p:set>
                                      <p:cBhvr>
                                        <p:cTn id="9" dur="500" fill="hold"/>
                                        <p:tgtEl>
                                          <p:spTgt spid="5">
                                            <p:txEl>
                                              <p:pRg st="15" end="15"/>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5">
                                            <p:txEl>
                                              <p:pRg st="16" end="16"/>
                                            </p:txEl>
                                          </p:spTgt>
                                        </p:tgtEl>
                                        <p:attrNameLst>
                                          <p:attrName>style.color</p:attrName>
                                        </p:attrNameLst>
                                      </p:cBhvr>
                                      <p:to>
                                        <a:srgbClr val="FF0000"/>
                                      </p:to>
                                    </p:animClr>
                                    <p:animClr clrSpc="rgb" dir="cw">
                                      <p:cBhvr>
                                        <p:cTn id="12" dur="500" fill="hold"/>
                                        <p:tgtEl>
                                          <p:spTgt spid="5">
                                            <p:txEl>
                                              <p:pRg st="16" end="16"/>
                                            </p:txEl>
                                          </p:spTgt>
                                        </p:tgtEl>
                                        <p:attrNameLst>
                                          <p:attrName>fillcolor</p:attrName>
                                        </p:attrNameLst>
                                      </p:cBhvr>
                                      <p:to>
                                        <a:srgbClr val="FF0000"/>
                                      </p:to>
                                    </p:animClr>
                                    <p:set>
                                      <p:cBhvr>
                                        <p:cTn id="13" dur="500" fill="hold"/>
                                        <p:tgtEl>
                                          <p:spTgt spid="5">
                                            <p:txEl>
                                              <p:pRg st="16" end="16"/>
                                            </p:txEl>
                                          </p:spTgt>
                                        </p:tgtEl>
                                        <p:attrNameLst>
                                          <p:attrName>fill.type</p:attrName>
                                        </p:attrNameLst>
                                      </p:cBhvr>
                                      <p:to>
                                        <p:strVal val="solid"/>
                                      </p:to>
                                    </p:set>
                                    <p:set>
                                      <p:cBhvr>
                                        <p:cTn id="14" dur="500" fill="hold"/>
                                        <p:tgtEl>
                                          <p:spTgt spid="5">
                                            <p:txEl>
                                              <p:pRg st="16" end="16"/>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5">
                                            <p:txEl>
                                              <p:pRg st="14" end="14"/>
                                            </p:txEl>
                                          </p:spTgt>
                                        </p:tgtEl>
                                        <p:attrNameLst>
                                          <p:attrName>style.color</p:attrName>
                                        </p:attrNameLst>
                                      </p:cBhvr>
                                      <p:to>
                                        <a:srgbClr val="FF0000"/>
                                      </p:to>
                                    </p:animClr>
                                    <p:animClr clrSpc="rgb" dir="cw">
                                      <p:cBhvr>
                                        <p:cTn id="17" dur="500" fill="hold"/>
                                        <p:tgtEl>
                                          <p:spTgt spid="5">
                                            <p:txEl>
                                              <p:pRg st="14" end="14"/>
                                            </p:txEl>
                                          </p:spTgt>
                                        </p:tgtEl>
                                        <p:attrNameLst>
                                          <p:attrName>fillcolor</p:attrName>
                                        </p:attrNameLst>
                                      </p:cBhvr>
                                      <p:to>
                                        <a:srgbClr val="FF0000"/>
                                      </p:to>
                                    </p:animClr>
                                    <p:set>
                                      <p:cBhvr>
                                        <p:cTn id="18" dur="500" fill="hold"/>
                                        <p:tgtEl>
                                          <p:spTgt spid="5">
                                            <p:txEl>
                                              <p:pRg st="14" end="14"/>
                                            </p:txEl>
                                          </p:spTgt>
                                        </p:tgtEl>
                                        <p:attrNameLst>
                                          <p:attrName>fill.type</p:attrName>
                                        </p:attrNameLst>
                                      </p:cBhvr>
                                      <p:to>
                                        <p:strVal val="solid"/>
                                      </p:to>
                                    </p:set>
                                    <p:set>
                                      <p:cBhvr>
                                        <p:cTn id="19" dur="500" fill="hold"/>
                                        <p:tgtEl>
                                          <p:spTgt spid="5">
                                            <p:txEl>
                                              <p:pRg st="14" end="14"/>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ou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3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ou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Sierpinski</a:t>
            </a:r>
            <a:r>
              <a:rPr lang="zh-CN" altLang="en-US" dirty="0"/>
              <a:t>程序的绘制部分</a:t>
            </a:r>
          </a:p>
        </p:txBody>
      </p:sp>
      <p:sp>
        <p:nvSpPr>
          <p:cNvPr id="3" name="内容占位符 2"/>
          <p:cNvSpPr>
            <a:spLocks noGrp="1"/>
          </p:cNvSpPr>
          <p:nvPr>
            <p:ph idx="1"/>
          </p:nvPr>
        </p:nvSpPr>
        <p:spPr/>
        <p:txBody>
          <a:bodyPr/>
          <a:lstStyle/>
          <a:p>
            <a:pPr>
              <a:buClr>
                <a:srgbClr val="94003F"/>
              </a:buClr>
            </a:pPr>
            <a:r>
              <a:rPr lang="zh-CN" altLang="en-US" sz="2400" dirty="0"/>
              <a:t>绘制部分的主要功能</a:t>
            </a:r>
            <a:r>
              <a:rPr lang="en-US" altLang="zh-CN" sz="2400" dirty="0"/>
              <a:t>:</a:t>
            </a:r>
            <a:endParaRPr lang="zh-CN" altLang="en-US" sz="2400" dirty="0"/>
          </a:p>
          <a:p>
            <a:pPr lvl="1">
              <a:buClr>
                <a:schemeClr val="tx1"/>
              </a:buClr>
            </a:pPr>
            <a:r>
              <a:rPr lang="zh-CN" altLang="en-US" sz="1800" dirty="0"/>
              <a:t>准备数据</a:t>
            </a:r>
            <a:endParaRPr lang="en-US" altLang="zh-CN" sz="1800" dirty="0"/>
          </a:p>
          <a:p>
            <a:pPr lvl="1">
              <a:buClr>
                <a:schemeClr val="tx1"/>
              </a:buClr>
            </a:pPr>
            <a:r>
              <a:rPr lang="zh-CN" altLang="en-US" sz="1800" dirty="0"/>
              <a:t>调用图形</a:t>
            </a:r>
            <a:r>
              <a:rPr lang="en-US" altLang="zh-CN" sz="1800" dirty="0"/>
              <a:t>API</a:t>
            </a:r>
            <a:r>
              <a:rPr lang="zh-CN" altLang="en-US" sz="1800" dirty="0"/>
              <a:t>将数据送入</a:t>
            </a:r>
            <a:r>
              <a:rPr lang="en-US" altLang="zh-CN" sz="1800" dirty="0"/>
              <a:t>GPU</a:t>
            </a:r>
            <a:endParaRPr lang="en-US" altLang="zh-CN" dirty="0"/>
          </a:p>
          <a:p>
            <a:r>
              <a:rPr lang="zh-CN" altLang="en-US" sz="2400" dirty="0"/>
              <a:t>使用顶点数组</a:t>
            </a:r>
            <a:r>
              <a:rPr lang="en-US" altLang="zh-CN" sz="2400" b="1" dirty="0"/>
              <a:t>vertex-array</a:t>
            </a:r>
            <a:r>
              <a:rPr lang="en-US" altLang="zh-CN" sz="2400" dirty="0"/>
              <a:t> object</a:t>
            </a:r>
            <a:r>
              <a:rPr lang="zh-CN" altLang="en-US" sz="2400" dirty="0"/>
              <a:t>与</a:t>
            </a:r>
            <a:r>
              <a:rPr lang="en-US" altLang="zh-CN" sz="2400" dirty="0"/>
              <a:t>buffer object:</a:t>
            </a:r>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sp>
        <p:nvSpPr>
          <p:cNvPr id="6" name="矩形 5"/>
          <p:cNvSpPr/>
          <p:nvPr/>
        </p:nvSpPr>
        <p:spPr>
          <a:xfrm>
            <a:off x="211684" y="2953986"/>
            <a:ext cx="4214320" cy="3139321"/>
          </a:xfrm>
          <a:prstGeom prst="rect">
            <a:avLst/>
          </a:prstGeom>
          <a:solidFill>
            <a:srgbClr val="BDD7EE">
              <a:alpha val="52941"/>
            </a:srgbClr>
          </a:solidFill>
        </p:spPr>
        <p:txBody>
          <a:bodyPr wrap="square">
            <a:spAutoFit/>
          </a:bodyPr>
          <a:lstStyle/>
          <a:p>
            <a:r>
              <a:rPr lang="en-US" altLang="zh-CN" dirty="0" err="1">
                <a:solidFill>
                  <a:srgbClr val="0000FF"/>
                </a:solidFill>
                <a:latin typeface="Consolas" panose="020B0609020204030204" pitchFamily="49" charset="0"/>
              </a:rPr>
              <a:t>GLuint</a:t>
            </a:r>
            <a:r>
              <a:rPr lang="en-US" altLang="zh-CN" dirty="0">
                <a:latin typeface="Consolas" panose="020B0609020204030204" pitchFamily="49" charset="0"/>
              </a:rPr>
              <a:t> </a:t>
            </a:r>
            <a:r>
              <a:rPr lang="en-US" altLang="zh-CN" dirty="0" err="1">
                <a:latin typeface="Consolas" panose="020B0609020204030204" pitchFamily="49" charset="0"/>
              </a:rPr>
              <a:t>abuffer</a:t>
            </a:r>
            <a:r>
              <a:rPr lang="en-US" altLang="zh-CN" dirty="0">
                <a:latin typeface="Consolas" panose="020B0609020204030204" pitchFamily="49" charset="0"/>
              </a:rPr>
              <a:t>;</a:t>
            </a:r>
          </a:p>
          <a:p>
            <a:r>
              <a:rPr lang="en-US" altLang="zh-CN" dirty="0" err="1">
                <a:latin typeface="Consolas" panose="020B0609020204030204" pitchFamily="49" charset="0"/>
              </a:rPr>
              <a:t>glGenVertexArrays</a:t>
            </a:r>
            <a:r>
              <a:rPr lang="en-US" altLang="zh-CN" dirty="0">
                <a:latin typeface="Consolas" panose="020B0609020204030204" pitchFamily="49" charset="0"/>
              </a:rPr>
              <a:t>(1, &amp;</a:t>
            </a:r>
            <a:r>
              <a:rPr lang="en-US" altLang="zh-CN" dirty="0" err="1">
                <a:latin typeface="Consolas" panose="020B0609020204030204" pitchFamily="49" charset="0"/>
              </a:rPr>
              <a:t>abuffer</a:t>
            </a:r>
            <a:r>
              <a:rPr lang="en-US" altLang="zh-CN" dirty="0">
                <a:latin typeface="Consolas" panose="020B0609020204030204" pitchFamily="49" charset="0"/>
              </a:rPr>
              <a:t>);</a:t>
            </a:r>
          </a:p>
          <a:p>
            <a:r>
              <a:rPr lang="en-US" altLang="zh-CN" b="1" dirty="0" err="1">
                <a:solidFill>
                  <a:srgbClr val="FF0000"/>
                </a:solidFill>
                <a:latin typeface="Consolas" panose="020B0609020204030204" pitchFamily="49" charset="0"/>
              </a:rPr>
              <a:t>glBindVertexArray</a:t>
            </a:r>
            <a:r>
              <a:rPr lang="en-US" altLang="zh-CN" dirty="0">
                <a:latin typeface="Consolas" panose="020B0609020204030204" pitchFamily="49" charset="0"/>
              </a:rPr>
              <a:t>(</a:t>
            </a:r>
            <a:r>
              <a:rPr lang="en-US" altLang="zh-CN" dirty="0" err="1">
                <a:latin typeface="Consolas" panose="020B0609020204030204" pitchFamily="49" charset="0"/>
              </a:rPr>
              <a:t>abuffer</a:t>
            </a:r>
            <a:r>
              <a:rPr lang="en-US" altLang="zh-CN" dirty="0">
                <a:latin typeface="Consolas" panose="020B0609020204030204" pitchFamily="49" charset="0"/>
              </a:rPr>
              <a:t>);</a:t>
            </a:r>
          </a:p>
          <a:p>
            <a:endParaRPr lang="en-US" altLang="zh-CN" dirty="0">
              <a:latin typeface="Consolas" panose="020B0609020204030204" pitchFamily="49" charset="0"/>
            </a:endParaRPr>
          </a:p>
          <a:p>
            <a:r>
              <a:rPr lang="en-US" altLang="zh-CN" dirty="0" err="1">
                <a:solidFill>
                  <a:srgbClr val="0000FF"/>
                </a:solidFill>
                <a:latin typeface="Consolas" panose="020B0609020204030204" pitchFamily="49" charset="0"/>
              </a:rPr>
              <a:t>GLuint</a:t>
            </a:r>
            <a:r>
              <a:rPr lang="en-US" altLang="zh-CN" dirty="0">
                <a:latin typeface="Consolas" panose="020B0609020204030204" pitchFamily="49" charset="0"/>
              </a:rPr>
              <a:t> buffer;</a:t>
            </a:r>
          </a:p>
          <a:p>
            <a:r>
              <a:rPr lang="en-US" altLang="zh-CN" dirty="0" err="1">
                <a:latin typeface="Consolas" panose="020B0609020204030204" pitchFamily="49" charset="0"/>
              </a:rPr>
              <a:t>glGenBuffers</a:t>
            </a:r>
            <a:r>
              <a:rPr lang="en-US" altLang="zh-CN" dirty="0">
                <a:latin typeface="Consolas" panose="020B0609020204030204" pitchFamily="49" charset="0"/>
              </a:rPr>
              <a:t>(1, &amp;buffer);</a:t>
            </a:r>
          </a:p>
          <a:p>
            <a:r>
              <a:rPr lang="en-US" altLang="zh-CN" dirty="0" err="1">
                <a:latin typeface="Consolas" panose="020B0609020204030204" pitchFamily="49" charset="0"/>
              </a:rPr>
              <a:t>glBindBuffer</a:t>
            </a:r>
            <a:r>
              <a:rPr lang="en-US" altLang="zh-CN" dirty="0">
                <a:latin typeface="Consolas" panose="020B0609020204030204" pitchFamily="49" charset="0"/>
              </a:rPr>
              <a:t>(GL_ARRAY_BUFFER, buffer);</a:t>
            </a:r>
          </a:p>
          <a:p>
            <a:r>
              <a:rPr lang="en-US" altLang="zh-CN" dirty="0" err="1">
                <a:latin typeface="Consolas" panose="020B0609020204030204" pitchFamily="49" charset="0"/>
              </a:rPr>
              <a:t>glBufferData</a:t>
            </a:r>
            <a:r>
              <a:rPr lang="en-US" altLang="zh-CN" dirty="0">
                <a:latin typeface="Consolas" panose="020B0609020204030204" pitchFamily="49" charset="0"/>
              </a:rPr>
              <a:t>(GL_ARRAY_BUFFER, </a:t>
            </a:r>
            <a:r>
              <a:rPr lang="en-US" altLang="zh-CN" dirty="0" err="1">
                <a:latin typeface="Consolas" panose="020B0609020204030204" pitchFamily="49" charset="0"/>
              </a:rPr>
              <a:t>sizeof</a:t>
            </a:r>
            <a:r>
              <a:rPr lang="en-US" altLang="zh-CN" dirty="0">
                <a:latin typeface="Consolas" panose="020B0609020204030204" pitchFamily="49" charset="0"/>
              </a:rPr>
              <a:t>(points), </a:t>
            </a:r>
          </a:p>
          <a:p>
            <a:r>
              <a:rPr lang="en-US" altLang="zh-CN" dirty="0">
                <a:latin typeface="Consolas" panose="020B0609020204030204" pitchFamily="49" charset="0"/>
              </a:rPr>
              <a:t>points, GL_STATIC_DRAW);</a:t>
            </a:r>
          </a:p>
        </p:txBody>
      </p:sp>
      <p:sp>
        <p:nvSpPr>
          <p:cNvPr id="7" name="矩形 6"/>
          <p:cNvSpPr/>
          <p:nvPr/>
        </p:nvSpPr>
        <p:spPr>
          <a:xfrm>
            <a:off x="4777740" y="2953986"/>
            <a:ext cx="4187152" cy="2031325"/>
          </a:xfrm>
          <a:prstGeom prst="rect">
            <a:avLst/>
          </a:prstGeom>
          <a:solidFill>
            <a:srgbClr val="BDD7EE">
              <a:alpha val="52941"/>
            </a:srgbClr>
          </a:solidFill>
        </p:spPr>
        <p:txBody>
          <a:bodyPr wrap="square">
            <a:spAutoFit/>
          </a:bodyPr>
          <a:lstStyle/>
          <a:p>
            <a:r>
              <a:rPr lang="en-US" altLang="zh-CN" dirty="0">
                <a:solidFill>
                  <a:srgbClr val="0000FF"/>
                </a:solidFill>
                <a:latin typeface="Consolas" panose="020B0609020204030204" pitchFamily="49" charset="0"/>
              </a:rPr>
              <a:t>void </a:t>
            </a:r>
            <a:r>
              <a:rPr lang="en-US" altLang="zh-CN" dirty="0">
                <a:latin typeface="Consolas" panose="020B0609020204030204" pitchFamily="49" charset="0"/>
              </a:rPr>
              <a:t>display(</a:t>
            </a:r>
            <a:r>
              <a:rPr lang="en-US" altLang="zh-CN" dirty="0">
                <a:solidFill>
                  <a:srgbClr val="0000FF"/>
                </a:solidFill>
                <a:latin typeface="Consolas" panose="020B0609020204030204" pitchFamily="49" charset="0"/>
              </a:rPr>
              <a:t>void</a:t>
            </a:r>
            <a:r>
              <a:rPr lang="en-US" altLang="zh-CN" dirty="0">
                <a:latin typeface="Consolas" panose="020B0609020204030204" pitchFamily="49" charset="0"/>
              </a:rPr>
              <a:t>)</a:t>
            </a:r>
          </a:p>
          <a:p>
            <a:r>
              <a:rPr lang="en-US" altLang="zh-CN" dirty="0">
                <a:latin typeface="Consolas" panose="020B0609020204030204" pitchFamily="49" charset="0"/>
              </a:rPr>
              <a:t>{</a:t>
            </a:r>
          </a:p>
          <a:p>
            <a:pPr lvl="1"/>
            <a:r>
              <a:rPr lang="en-US" altLang="zh-CN" dirty="0" err="1">
                <a:latin typeface="Consolas" panose="020B0609020204030204" pitchFamily="49" charset="0"/>
              </a:rPr>
              <a:t>glClear</a:t>
            </a:r>
            <a:r>
              <a:rPr lang="en-US" altLang="zh-CN" dirty="0">
                <a:latin typeface="Consolas" panose="020B0609020204030204" pitchFamily="49" charset="0"/>
              </a:rPr>
              <a:t>(GL_COLOR_BUFFER_BIT);</a:t>
            </a:r>
          </a:p>
          <a:p>
            <a:pPr lvl="1"/>
            <a:r>
              <a:rPr lang="en-US" altLang="zh-CN" dirty="0" err="1">
                <a:latin typeface="Consolas" panose="020B0609020204030204" pitchFamily="49" charset="0"/>
              </a:rPr>
              <a:t>glDrawArrays</a:t>
            </a:r>
            <a:r>
              <a:rPr lang="en-US" altLang="zh-CN" dirty="0">
                <a:latin typeface="Consolas" panose="020B0609020204030204" pitchFamily="49" charset="0"/>
              </a:rPr>
              <a:t>(GL_POINTS, 0, N);</a:t>
            </a:r>
          </a:p>
          <a:p>
            <a:pPr lvl="1"/>
            <a:r>
              <a:rPr lang="en-US" altLang="zh-CN" dirty="0" err="1">
                <a:latin typeface="Consolas" panose="020B0609020204030204" pitchFamily="49" charset="0"/>
              </a:rPr>
              <a:t>glFlush</a:t>
            </a:r>
            <a:r>
              <a:rPr lang="en-US" altLang="zh-CN" dirty="0">
                <a:latin typeface="Consolas" panose="020B0609020204030204" pitchFamily="49" charset="0"/>
              </a:rPr>
              <a:t>();</a:t>
            </a:r>
          </a:p>
          <a:p>
            <a:r>
              <a:rPr lang="en-US" altLang="zh-CN" dirty="0">
                <a:latin typeface="Consolas" panose="020B0609020204030204" pitchFamily="49" charset="0"/>
              </a:rPr>
              <a:t>}</a:t>
            </a:r>
          </a:p>
        </p:txBody>
      </p:sp>
      <p:sp>
        <p:nvSpPr>
          <p:cNvPr id="8" name="TextBox 2"/>
          <p:cNvSpPr txBox="1"/>
          <p:nvPr/>
        </p:nvSpPr>
        <p:spPr>
          <a:xfrm>
            <a:off x="2411668" y="2968173"/>
            <a:ext cx="1870705" cy="276999"/>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dirty="0"/>
              <a:t>VAO </a:t>
            </a:r>
            <a:r>
              <a:rPr lang="en-US" altLang="zh-CN" sz="1200" dirty="0"/>
              <a:t>(</a:t>
            </a:r>
            <a:r>
              <a:rPr lang="en-US" sz="1200" dirty="0"/>
              <a:t> Vertex Array Object </a:t>
            </a:r>
            <a:r>
              <a:rPr lang="en-US" altLang="zh-CN" sz="1200" dirty="0"/>
              <a:t>)</a:t>
            </a:r>
            <a:endParaRPr lang="en-US" sz="1200" dirty="0"/>
          </a:p>
        </p:txBody>
      </p:sp>
      <p:sp>
        <p:nvSpPr>
          <p:cNvPr id="9" name="TextBox 11"/>
          <p:cNvSpPr txBox="1"/>
          <p:nvPr/>
        </p:nvSpPr>
        <p:spPr>
          <a:xfrm>
            <a:off x="2386116" y="4065111"/>
            <a:ext cx="1921808" cy="276999"/>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dirty="0"/>
              <a:t>V</a:t>
            </a:r>
            <a:r>
              <a:rPr lang="en-US" altLang="zh-CN" sz="1200" dirty="0"/>
              <a:t>B</a:t>
            </a:r>
            <a:r>
              <a:rPr lang="en-US" sz="1200" dirty="0"/>
              <a:t>O </a:t>
            </a:r>
            <a:r>
              <a:rPr lang="en-US" altLang="zh-CN" sz="1200" dirty="0"/>
              <a:t>(</a:t>
            </a:r>
            <a:r>
              <a:rPr lang="en-US" sz="1200" dirty="0"/>
              <a:t> Vertex </a:t>
            </a:r>
            <a:r>
              <a:rPr lang="en-US" altLang="zh-CN" sz="1200" dirty="0"/>
              <a:t>Buffer</a:t>
            </a:r>
            <a:r>
              <a:rPr lang="zh-CN" altLang="en-US" sz="1200" dirty="0"/>
              <a:t> </a:t>
            </a:r>
            <a:r>
              <a:rPr lang="en-US" sz="1200" dirty="0"/>
              <a:t>Object </a:t>
            </a:r>
            <a:r>
              <a:rPr lang="en-US" altLang="zh-CN" sz="1200" dirty="0"/>
              <a:t>)</a:t>
            </a:r>
            <a:endParaRPr lang="en-US" sz="1200" dirty="0"/>
          </a:p>
        </p:txBody>
      </p:sp>
      <p:cxnSp>
        <p:nvCxnSpPr>
          <p:cNvPr id="10" name="直接箭头连接符 9"/>
          <p:cNvCxnSpPr/>
          <p:nvPr/>
        </p:nvCxnSpPr>
        <p:spPr>
          <a:xfrm flipH="1" flipV="1">
            <a:off x="3744369" y="3710997"/>
            <a:ext cx="1481727" cy="2469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API</a:t>
            </a:r>
            <a:r>
              <a:rPr lang="zh-CN" altLang="en-US" dirty="0"/>
              <a:t>调用之后</a:t>
            </a:r>
            <a:r>
              <a:rPr lang="en-US" altLang="zh-CN" dirty="0"/>
              <a:t>…</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顶点着色器（</a:t>
            </a:r>
            <a:r>
              <a:rPr lang="en-US" altLang="zh-CN" sz="2400" dirty="0"/>
              <a:t>Vertex </a:t>
            </a:r>
            <a:r>
              <a:rPr lang="en-US" altLang="zh-CN" sz="2400" dirty="0" err="1"/>
              <a:t>Shader</a:t>
            </a:r>
            <a:r>
              <a:rPr lang="zh-CN" altLang="en-US" sz="2400" dirty="0"/>
              <a:t>）</a:t>
            </a:r>
          </a:p>
          <a:p>
            <a:pPr lvl="1">
              <a:buClr>
                <a:schemeClr val="tx1"/>
              </a:buClr>
            </a:pPr>
            <a:r>
              <a:rPr lang="zh-CN" altLang="en-US" sz="1800" dirty="0"/>
              <a:t>光栅化之前的顶点几何处理程序</a:t>
            </a:r>
            <a:endParaRPr lang="en-US" altLang="zh-CN" sz="1800" dirty="0"/>
          </a:p>
          <a:p>
            <a:pPr lvl="1">
              <a:buClr>
                <a:schemeClr val="tx1"/>
              </a:buClr>
            </a:pPr>
            <a:r>
              <a:rPr lang="zh-CN" altLang="en-US" sz="1800" dirty="0"/>
              <a:t>针对每个顶点进行计算</a:t>
            </a:r>
            <a:endParaRPr lang="en-US" altLang="zh-CN" sz="1800" dirty="0"/>
          </a:p>
          <a:p>
            <a:pPr marL="0" indent="0">
              <a:buClr>
                <a:srgbClr val="94003F"/>
              </a:buClr>
              <a:buNone/>
            </a:pPr>
            <a:endParaRPr lang="en-US" altLang="zh-CN" sz="2400" dirty="0"/>
          </a:p>
          <a:p>
            <a:pPr>
              <a:buClr>
                <a:srgbClr val="94003F"/>
              </a:buClr>
            </a:pPr>
            <a:r>
              <a:rPr lang="zh-CN" altLang="en-US" sz="2400" dirty="0"/>
              <a:t>片段着色器</a:t>
            </a:r>
            <a:r>
              <a:rPr lang="en-US" altLang="zh-CN" sz="2400" dirty="0"/>
              <a:t>(Fragment </a:t>
            </a:r>
            <a:r>
              <a:rPr lang="en-US" altLang="zh-CN" sz="2400" dirty="0" err="1"/>
              <a:t>Shader</a:t>
            </a:r>
            <a:r>
              <a:rPr lang="en-US" altLang="zh-CN" sz="2400" dirty="0"/>
              <a:t>)</a:t>
            </a:r>
            <a:endParaRPr lang="zh-CN" altLang="en-US" sz="2400" dirty="0"/>
          </a:p>
          <a:p>
            <a:pPr lvl="1">
              <a:buClr>
                <a:schemeClr val="tx1"/>
              </a:buClr>
            </a:pPr>
            <a:r>
              <a:rPr lang="zh-CN" altLang="en-US" sz="1800" dirty="0"/>
              <a:t>片段由光栅化阶段产生</a:t>
            </a:r>
          </a:p>
          <a:p>
            <a:pPr lvl="1">
              <a:buClr>
                <a:schemeClr val="tx1"/>
              </a:buClr>
            </a:pPr>
            <a:r>
              <a:rPr lang="zh-CN" altLang="en-US" sz="1800" dirty="0"/>
              <a:t>针对每个片段计算像素颜色</a:t>
            </a:r>
            <a:endParaRPr lang="en-US" altLang="zh-CN" sz="1800" dirty="0"/>
          </a:p>
          <a:p>
            <a:pPr lvl="1">
              <a:buClr>
                <a:schemeClr val="tx1"/>
              </a:buClr>
            </a:pPr>
            <a:endParaRPr lang="en-US" altLang="zh-CN" sz="1800" dirty="0"/>
          </a:p>
          <a:p>
            <a:pPr lvl="1">
              <a:buClr>
                <a:schemeClr val="tx1"/>
              </a:buClr>
            </a:pPr>
            <a:endParaRPr lang="zh-CN" altLang="en-US" sz="1800" dirty="0"/>
          </a:p>
          <a:p>
            <a:r>
              <a:rPr lang="zh-CN" altLang="en-US" sz="2400" dirty="0"/>
              <a:t>着色器初始化</a:t>
            </a:r>
          </a:p>
          <a:p>
            <a:pPr lvl="1">
              <a:buClr>
                <a:schemeClr val="tx1"/>
              </a:buClr>
            </a:pPr>
            <a:r>
              <a:rPr lang="zh-CN" altLang="en-US" sz="1800" dirty="0"/>
              <a:t>编译、链接顶点着色器与片段着色器</a:t>
            </a:r>
            <a:endParaRPr lang="en-US" altLang="zh-CN" sz="1800" dirty="0"/>
          </a:p>
          <a:p>
            <a:pPr lvl="1">
              <a:buClr>
                <a:schemeClr val="tx1"/>
              </a:buClr>
            </a:pPr>
            <a:r>
              <a:rPr lang="zh-CN" altLang="en-US" sz="1800" dirty="0"/>
              <a:t>维护着色器的生命周期</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
        <p:nvSpPr>
          <p:cNvPr id="5" name="矩形 4"/>
          <p:cNvSpPr/>
          <p:nvPr/>
        </p:nvSpPr>
        <p:spPr>
          <a:xfrm>
            <a:off x="5478078" y="1106619"/>
            <a:ext cx="3293031" cy="1107996"/>
          </a:xfrm>
          <a:prstGeom prst="rect">
            <a:avLst/>
          </a:prstGeom>
          <a:solidFill>
            <a:srgbClr val="BDD7EE">
              <a:alpha val="52941"/>
            </a:srgbClr>
          </a:solidFill>
        </p:spPr>
        <p:txBody>
          <a:bodyPr wrap="square">
            <a:spAutoFit/>
          </a:bodyPr>
          <a:lstStyle/>
          <a:p>
            <a:r>
              <a:rPr lang="fr-FR" altLang="zh-CN" sz="1600" dirty="0">
                <a:solidFill>
                  <a:srgbClr val="0000FF"/>
                </a:solidFill>
                <a:latin typeface="Consolas" panose="020B0609020204030204" pitchFamily="49" charset="0"/>
              </a:rPr>
              <a:t>in vec4 </a:t>
            </a:r>
            <a:r>
              <a:rPr lang="fr-FR" altLang="zh-CN" sz="1600" dirty="0">
                <a:latin typeface="Consolas" panose="020B0609020204030204" pitchFamily="49" charset="0"/>
              </a:rPr>
              <a:t>vPosition;</a:t>
            </a:r>
          </a:p>
          <a:p>
            <a:r>
              <a:rPr lang="fr-FR" altLang="zh-CN" sz="1600" dirty="0">
                <a:solidFill>
                  <a:srgbClr val="0000FF"/>
                </a:solidFill>
                <a:latin typeface="Consolas" panose="020B0609020204030204" pitchFamily="49" charset="0"/>
              </a:rPr>
              <a:t>void </a:t>
            </a:r>
            <a:r>
              <a:rPr lang="fr-FR" altLang="zh-CN" sz="1600" dirty="0">
                <a:latin typeface="Consolas" panose="020B0609020204030204" pitchFamily="49" charset="0"/>
              </a:rPr>
              <a:t>main()</a:t>
            </a:r>
          </a:p>
          <a:p>
            <a:r>
              <a:rPr lang="fr-FR" altLang="zh-CN" sz="1600" dirty="0">
                <a:latin typeface="Consolas" panose="020B0609020204030204" pitchFamily="49" charset="0"/>
              </a:rPr>
              <a:t>{ gl_Position = vPosition;}</a:t>
            </a:r>
          </a:p>
          <a:p>
            <a:endParaRPr lang="zh-CN" altLang="en-US" sz="1600" dirty="0">
              <a:latin typeface="Consolas" panose="020B0609020204030204" pitchFamily="49" charset="0"/>
            </a:endParaRPr>
          </a:p>
        </p:txBody>
      </p:sp>
      <p:sp>
        <p:nvSpPr>
          <p:cNvPr id="6" name="矩形 5"/>
          <p:cNvSpPr/>
          <p:nvPr/>
        </p:nvSpPr>
        <p:spPr>
          <a:xfrm>
            <a:off x="5478077" y="2551141"/>
            <a:ext cx="3293031" cy="1323439"/>
          </a:xfrm>
          <a:prstGeom prst="rect">
            <a:avLst/>
          </a:prstGeom>
          <a:solidFill>
            <a:srgbClr val="BDD7EE">
              <a:alpha val="52941"/>
            </a:srgbClr>
          </a:solidFill>
        </p:spPr>
        <p:txBody>
          <a:bodyPr wrap="square">
            <a:spAutoFit/>
          </a:bodyPr>
          <a:lstStyle/>
          <a:p>
            <a:r>
              <a:rPr lang="fr-FR" altLang="zh-CN" sz="1600" dirty="0">
                <a:solidFill>
                  <a:srgbClr val="0000FF"/>
                </a:solidFill>
                <a:latin typeface="Consolas" panose="020B0609020204030204" pitchFamily="49" charset="0"/>
              </a:rPr>
              <a:t>void </a:t>
            </a:r>
            <a:r>
              <a:rPr lang="fr-FR" altLang="zh-CN" sz="1600" dirty="0">
                <a:latin typeface="Consolas" panose="020B0609020204030204" pitchFamily="49" charset="0"/>
              </a:rPr>
              <a:t>main()</a:t>
            </a:r>
          </a:p>
          <a:p>
            <a:r>
              <a:rPr lang="fr-FR" altLang="zh-CN" sz="1600" dirty="0">
                <a:latin typeface="Consolas" panose="020B0609020204030204" pitchFamily="49" charset="0"/>
              </a:rPr>
              <a:t>{ </a:t>
            </a:r>
          </a:p>
          <a:p>
            <a:r>
              <a:rPr lang="fr-FR" altLang="zh-CN" sz="1600" dirty="0">
                <a:latin typeface="Consolas" panose="020B0609020204030204" pitchFamily="49" charset="0"/>
              </a:rPr>
              <a:t>   gl_FragColor = </a:t>
            </a:r>
            <a:r>
              <a:rPr lang="fr-FR" altLang="zh-CN" sz="1600" dirty="0">
                <a:solidFill>
                  <a:srgbClr val="0000FF"/>
                </a:solidFill>
                <a:latin typeface="Consolas" panose="020B0609020204030204" pitchFamily="49" charset="0"/>
              </a:rPr>
              <a:t>vec4</a:t>
            </a:r>
            <a:r>
              <a:rPr lang="fr-FR" altLang="zh-CN" sz="1600" dirty="0">
                <a:latin typeface="Consolas" panose="020B0609020204030204" pitchFamily="49" charset="0"/>
              </a:rPr>
              <a:t>(1.0,    </a:t>
            </a:r>
          </a:p>
          <a:p>
            <a:r>
              <a:rPr lang="fr-FR" altLang="zh-CN" sz="1600" dirty="0">
                <a:latin typeface="Consolas" panose="020B0609020204030204" pitchFamily="49" charset="0"/>
              </a:rPr>
              <a:t>   0.0, 0.0, 1.0);</a:t>
            </a:r>
          </a:p>
          <a:p>
            <a:r>
              <a:rPr lang="fr-FR" altLang="zh-CN" sz="1600" dirty="0">
                <a:latin typeface="Consolas" panose="020B0609020204030204" pitchFamily="49" charset="0"/>
              </a:rPr>
              <a:t>}</a:t>
            </a:r>
            <a:endParaRPr lang="zh-CN" altLang="en-US" sz="1600" dirty="0">
              <a:latin typeface="Consolas" panose="020B0609020204030204" pitchFamily="49" charset="0"/>
            </a:endParaRPr>
          </a:p>
        </p:txBody>
      </p:sp>
      <p:sp>
        <p:nvSpPr>
          <p:cNvPr id="7" name="矩形 6"/>
          <p:cNvSpPr/>
          <p:nvPr/>
        </p:nvSpPr>
        <p:spPr>
          <a:xfrm>
            <a:off x="5478077" y="4260965"/>
            <a:ext cx="3293031" cy="2092881"/>
          </a:xfrm>
          <a:prstGeom prst="rect">
            <a:avLst/>
          </a:prstGeom>
          <a:solidFill>
            <a:srgbClr val="BDD7EE">
              <a:alpha val="52941"/>
            </a:srgbClr>
          </a:solidFill>
        </p:spPr>
        <p:txBody>
          <a:bodyPr wrap="square">
            <a:spAutoFit/>
          </a:bodyPr>
          <a:lstStyle/>
          <a:p>
            <a:r>
              <a:rPr lang="fr-FR" altLang="zh-CN" sz="1600" dirty="0">
                <a:solidFill>
                  <a:srgbClr val="0000FF"/>
                </a:solidFill>
                <a:latin typeface="Consolas" panose="020B0609020204030204" pitchFamily="49" charset="0"/>
              </a:rPr>
              <a:t>GLuint </a:t>
            </a:r>
            <a:r>
              <a:rPr lang="fr-FR" altLang="zh-CN" sz="1600" dirty="0">
                <a:latin typeface="Consolas" panose="020B0609020204030204" pitchFamily="49" charset="0"/>
              </a:rPr>
              <a:t>program;</a:t>
            </a:r>
          </a:p>
          <a:p>
            <a:r>
              <a:rPr lang="fr-FR" altLang="zh-CN" sz="1600" dirty="0">
                <a:latin typeface="Consolas" panose="020B0609020204030204" pitchFamily="49" charset="0"/>
              </a:rPr>
              <a:t>program = InitShader("vsource.glsl", "fsource.glsl");</a:t>
            </a:r>
          </a:p>
          <a:p>
            <a:r>
              <a:rPr lang="en-US" altLang="zh-CN" sz="1600" dirty="0">
                <a:latin typeface="Consolas" panose="020B0609020204030204" pitchFamily="49" charset="0"/>
              </a:rPr>
              <a:t>…</a:t>
            </a:r>
            <a:endParaRPr lang="fr-FR" altLang="zh-CN" sz="1600" dirty="0">
              <a:latin typeface="Consolas" panose="020B0609020204030204" pitchFamily="49" charset="0"/>
            </a:endParaRPr>
          </a:p>
          <a:p>
            <a:r>
              <a:rPr lang="fr-FR" altLang="zh-CN" sz="1600" dirty="0">
                <a:latin typeface="Consolas" panose="020B0609020204030204" pitchFamily="49" charset="0"/>
              </a:rPr>
              <a:t>glGetAttribLocation(program, "vPosition");</a:t>
            </a:r>
          </a:p>
          <a:p>
            <a:r>
              <a:rPr lang="fr-FR" altLang="zh-CN" sz="1600" dirty="0">
                <a:latin typeface="Consolas" panose="020B0609020204030204" pitchFamily="49" charset="0"/>
              </a:rPr>
              <a:t>...</a:t>
            </a:r>
          </a:p>
        </p:txBody>
      </p:sp>
    </p:spTree>
    <p:extLst>
      <p:ext uri="{BB962C8B-B14F-4D97-AF65-F5344CB8AC3E}">
        <p14:creationId xmlns:p14="http://schemas.microsoft.com/office/powerpoint/2010/main" val="2517145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a:t>
            </a:r>
            <a:r>
              <a:rPr lang="en-US" altLang="zh-CN" dirty="0" err="1"/>
              <a:t>Sierpinski</a:t>
            </a:r>
            <a:r>
              <a:rPr lang="zh-CN" altLang="en-US" dirty="0"/>
              <a:t>镂垫的构造</a:t>
            </a:r>
          </a:p>
        </p:txBody>
      </p:sp>
      <p:sp>
        <p:nvSpPr>
          <p:cNvPr id="3" name="内容占位符 2"/>
          <p:cNvSpPr>
            <a:spLocks noGrp="1"/>
          </p:cNvSpPr>
          <p:nvPr>
            <p:ph idx="1"/>
          </p:nvPr>
        </p:nvSpPr>
        <p:spPr/>
        <p:txBody>
          <a:bodyPr>
            <a:normAutofit fontScale="92500" lnSpcReduction="20000"/>
          </a:bodyPr>
          <a:lstStyle/>
          <a:p>
            <a:r>
              <a:rPr lang="zh-CN" altLang="en-US" dirty="0"/>
              <a:t>从一个三角形开始</a:t>
            </a:r>
            <a:endParaRPr lang="en-US" altLang="zh-CN" dirty="0"/>
          </a:p>
          <a:p>
            <a:endParaRPr lang="en-US" altLang="zh-CN" sz="2400" dirty="0"/>
          </a:p>
          <a:p>
            <a:endParaRPr lang="en-US" altLang="zh-CN" sz="2400" dirty="0"/>
          </a:p>
          <a:p>
            <a:endParaRPr lang="en-US" altLang="zh-CN" sz="2400" dirty="0"/>
          </a:p>
          <a:p>
            <a:endParaRPr lang="en-US" altLang="zh-CN" sz="2400" dirty="0"/>
          </a:p>
          <a:p>
            <a:r>
              <a:rPr lang="zh-CN" altLang="en-US" dirty="0"/>
              <a:t>连接三边的中点并去掉中间的三角形</a:t>
            </a:r>
            <a:endParaRPr lang="en-US" altLang="zh-CN" dirty="0"/>
          </a:p>
          <a:p>
            <a:endParaRPr lang="en-US" altLang="zh-CN" sz="2400" dirty="0"/>
          </a:p>
          <a:p>
            <a:endParaRPr lang="en-US" altLang="zh-CN" sz="2400" dirty="0"/>
          </a:p>
          <a:p>
            <a:endParaRPr lang="zh-CN" altLang="en-US" dirty="0"/>
          </a:p>
          <a:p>
            <a:endParaRPr lang="en-US" altLang="zh-CN" dirty="0"/>
          </a:p>
          <a:p>
            <a:r>
              <a:rPr lang="zh-CN" altLang="en-US" dirty="0"/>
              <a:t>重复上述过程</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pic>
        <p:nvPicPr>
          <p:cNvPr id="7" name="图片 6"/>
          <p:cNvPicPr>
            <a:picLocks noChangeAspect="1"/>
          </p:cNvPicPr>
          <p:nvPr/>
        </p:nvPicPr>
        <p:blipFill>
          <a:blip r:embed="rId2"/>
          <a:stretch>
            <a:fillRect/>
          </a:stretch>
        </p:blipFill>
        <p:spPr>
          <a:xfrm>
            <a:off x="4274170" y="999989"/>
            <a:ext cx="1673615" cy="1447680"/>
          </a:xfrm>
          <a:prstGeom prst="rect">
            <a:avLst/>
          </a:prstGeom>
        </p:spPr>
      </p:pic>
      <p:pic>
        <p:nvPicPr>
          <p:cNvPr id="9" name="图片 8"/>
          <p:cNvPicPr>
            <a:picLocks noChangeAspect="1"/>
          </p:cNvPicPr>
          <p:nvPr/>
        </p:nvPicPr>
        <p:blipFill>
          <a:blip r:embed="rId3"/>
          <a:stretch>
            <a:fillRect/>
          </a:stretch>
        </p:blipFill>
        <p:spPr>
          <a:xfrm>
            <a:off x="6960105" y="2523526"/>
            <a:ext cx="1676955" cy="1437550"/>
          </a:xfrm>
          <a:prstGeom prst="rect">
            <a:avLst/>
          </a:prstGeom>
        </p:spPr>
      </p:pic>
      <p:pic>
        <p:nvPicPr>
          <p:cNvPr id="11" name="图片 10"/>
          <p:cNvPicPr>
            <a:picLocks noChangeAspect="1"/>
          </p:cNvPicPr>
          <p:nvPr/>
        </p:nvPicPr>
        <p:blipFill>
          <a:blip r:embed="rId4"/>
          <a:stretch>
            <a:fillRect/>
          </a:stretch>
        </p:blipFill>
        <p:spPr>
          <a:xfrm>
            <a:off x="3541441" y="4141420"/>
            <a:ext cx="3139071" cy="2351455"/>
          </a:xfrm>
          <a:prstGeom prst="rect">
            <a:avLst/>
          </a:prstGeom>
        </p:spPr>
      </p:pic>
    </p:spTree>
    <p:extLst>
      <p:ext uri="{BB962C8B-B14F-4D97-AF65-F5344CB8AC3E}">
        <p14:creationId xmlns:p14="http://schemas.microsoft.com/office/powerpoint/2010/main" val="351857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055567"/>
            <a:ext cx="7886700" cy="5176044"/>
          </a:xfrm>
        </p:spPr>
        <p:txBody>
          <a:bodyPr>
            <a:normAutofit/>
          </a:bodyPr>
          <a:lstStyle/>
          <a:p>
            <a:pPr>
              <a:buClr>
                <a:srgbClr val="94003F"/>
              </a:buClr>
            </a:pPr>
            <a:endParaRPr lang="en-US" altLang="zh-CN" dirty="0"/>
          </a:p>
          <a:p>
            <a:pPr>
              <a:buClr>
                <a:srgbClr val="94003F"/>
              </a:buClr>
            </a:pPr>
            <a:r>
              <a:rPr lang="zh-CN" altLang="en-US" dirty="0"/>
              <a:t>图形编程与图形</a:t>
            </a:r>
            <a:r>
              <a:rPr lang="en-US" altLang="zh-CN" dirty="0"/>
              <a:t>API</a:t>
            </a:r>
          </a:p>
          <a:p>
            <a:pPr>
              <a:buClr>
                <a:srgbClr val="94003F"/>
              </a:buClr>
            </a:pPr>
            <a:r>
              <a:rPr lang="en-US" altLang="zh-CN" dirty="0">
                <a:solidFill>
                  <a:srgbClr val="00B0F0"/>
                </a:solidFill>
              </a:rPr>
              <a:t>OpenGL</a:t>
            </a:r>
            <a:r>
              <a:rPr lang="zh-CN" altLang="en-US" dirty="0"/>
              <a:t>编程与着色器语言</a:t>
            </a:r>
            <a:endParaRPr lang="en-US" altLang="zh-CN" dirty="0"/>
          </a:p>
          <a:p>
            <a:r>
              <a:rPr lang="en-US" altLang="zh-CN" dirty="0">
                <a:solidFill>
                  <a:srgbClr val="00B0F0"/>
                </a:solidFill>
              </a:rPr>
              <a:t>OpenGL</a:t>
            </a:r>
            <a:r>
              <a:rPr lang="zh-CN" altLang="en-US" dirty="0"/>
              <a:t>的图元与观察</a:t>
            </a:r>
            <a:endParaRPr lang="en-US" altLang="zh-CN" dirty="0"/>
          </a:p>
          <a:p>
            <a:r>
              <a:rPr lang="en-US" altLang="zh-CN" dirty="0">
                <a:solidFill>
                  <a:srgbClr val="00B0F0"/>
                </a:solidFill>
              </a:rPr>
              <a:t>OpenGL</a:t>
            </a:r>
            <a:r>
              <a:rPr lang="zh-CN" altLang="en-US" dirty="0"/>
              <a:t>的属性与颜色</a:t>
            </a:r>
            <a:endParaRPr lang="en-US" altLang="zh-CN" dirty="0"/>
          </a:p>
          <a:p>
            <a:r>
              <a:rPr lang="en-US" altLang="zh-CN" dirty="0">
                <a:solidFill>
                  <a:srgbClr val="00B0F0"/>
                </a:solidFill>
              </a:rPr>
              <a:t>OpenGL</a:t>
            </a:r>
            <a:r>
              <a:rPr lang="zh-CN" altLang="en-US" dirty="0"/>
              <a:t>初始化与程序结构</a:t>
            </a:r>
            <a:endParaRPr lang="en-US" altLang="zh-CN" dirty="0"/>
          </a:p>
          <a:p>
            <a:pPr lvl="1"/>
            <a:r>
              <a:rPr lang="zh-CN" altLang="en-US" dirty="0"/>
              <a:t>图形程序示例 </a:t>
            </a:r>
            <a:r>
              <a:rPr lang="en-US" altLang="zh-CN" dirty="0"/>
              <a:t>-- </a:t>
            </a:r>
            <a:r>
              <a:rPr lang="en-US" altLang="zh-CN" dirty="0" err="1"/>
              <a:t>Sierpinski</a:t>
            </a:r>
            <a:r>
              <a:rPr lang="zh-CN" altLang="en-US" dirty="0"/>
              <a:t>镂垫</a:t>
            </a:r>
            <a:endParaRPr lang="en-US" altLang="zh-CN" dirty="0"/>
          </a:p>
          <a:p>
            <a:pPr lvl="1"/>
            <a:r>
              <a:rPr lang="zh-CN" altLang="en-US" dirty="0"/>
              <a:t>图形</a:t>
            </a:r>
            <a:r>
              <a:rPr lang="en-US" altLang="zh-CN" dirty="0"/>
              <a:t>/</a:t>
            </a:r>
            <a:r>
              <a:rPr lang="zh-CN" altLang="en-US" dirty="0"/>
              <a:t>几何数据及其算法 </a:t>
            </a:r>
            <a:r>
              <a:rPr lang="en-US" altLang="zh-CN" dirty="0"/>
              <a:t>-- </a:t>
            </a:r>
            <a:r>
              <a:rPr lang="zh-CN" altLang="en-US" dirty="0"/>
              <a:t>多边形和递归</a:t>
            </a:r>
            <a:endParaRPr lang="en-US" altLang="zh-CN" dirty="0"/>
          </a:p>
          <a:p>
            <a:pPr lvl="1"/>
            <a:r>
              <a:rPr lang="zh-CN" altLang="en-US" dirty="0"/>
              <a:t>三维</a:t>
            </a:r>
            <a:r>
              <a:rPr lang="en-US" altLang="zh-CN" dirty="0" err="1"/>
              <a:t>Sierpinski</a:t>
            </a:r>
            <a:r>
              <a:rPr lang="zh-CN" altLang="en-US" dirty="0"/>
              <a:t>镂垫</a:t>
            </a:r>
          </a:p>
          <a:p>
            <a:r>
              <a:rPr lang="zh-CN" altLang="en-US" dirty="0"/>
              <a:t>图形编程的交互方式</a:t>
            </a:r>
          </a:p>
          <a:p>
            <a:pPr>
              <a:buClr>
                <a:srgbClr val="94003F"/>
              </a:buClr>
            </a:pP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5</a:t>
            </a:fld>
            <a:endParaRPr lang="zh-CN" altLang="en-US"/>
          </a:p>
        </p:txBody>
      </p:sp>
    </p:spTree>
    <p:extLst>
      <p:ext uri="{BB962C8B-B14F-4D97-AF65-F5344CB8AC3E}">
        <p14:creationId xmlns:p14="http://schemas.microsoft.com/office/powerpoint/2010/main" val="1583464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三角形细分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50</a:t>
            </a:fld>
            <a:endParaRPr lang="zh-CN" altLang="en-US"/>
          </a:p>
        </p:txBody>
      </p:sp>
      <p:sp>
        <p:nvSpPr>
          <p:cNvPr id="5" name="矩形 4"/>
          <p:cNvSpPr/>
          <p:nvPr/>
        </p:nvSpPr>
        <p:spPr>
          <a:xfrm>
            <a:off x="423369" y="1553683"/>
            <a:ext cx="8315278" cy="4524315"/>
          </a:xfrm>
          <a:prstGeom prst="rect">
            <a:avLst/>
          </a:prstGeom>
          <a:solidFill>
            <a:srgbClr val="BDD7EE">
              <a:alpha val="52941"/>
            </a:srgbClr>
          </a:solidFill>
        </p:spPr>
        <p:txBody>
          <a:bodyPr wrap="square">
            <a:spAutoFit/>
          </a:bodyPr>
          <a:lstStyle/>
          <a:p>
            <a:r>
              <a:rPr lang="en-US" altLang="zh-CN" dirty="0">
                <a:solidFill>
                  <a:srgbClr val="0000FF"/>
                </a:solidFill>
                <a:latin typeface="Consolas" panose="020B0609020204030204" pitchFamily="49" charset="0"/>
              </a:rPr>
              <a:t>void</a:t>
            </a:r>
            <a:r>
              <a:rPr lang="en-US" altLang="zh-CN" dirty="0">
                <a:latin typeface="Consolas" panose="020B0609020204030204" pitchFamily="49" charset="0"/>
              </a:rPr>
              <a:t> </a:t>
            </a:r>
            <a:r>
              <a:rPr lang="en-US" altLang="zh-CN" dirty="0" err="1">
                <a:latin typeface="Consolas" panose="020B0609020204030204" pitchFamily="49" charset="0"/>
              </a:rPr>
              <a:t>divide_triangle</a:t>
            </a:r>
            <a:r>
              <a:rPr lang="en-US" altLang="zh-CN" dirty="0">
                <a:latin typeface="Consolas" panose="020B0609020204030204" pitchFamily="49" charset="0"/>
              </a:rPr>
              <a:t>(</a:t>
            </a:r>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a, </a:t>
            </a:r>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b, </a:t>
            </a:r>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c, </a:t>
            </a:r>
            <a:r>
              <a:rPr lang="en-US" altLang="zh-CN" dirty="0" err="1">
                <a:solidFill>
                  <a:srgbClr val="0000FF"/>
                </a:solidFill>
                <a:latin typeface="Consolas" panose="020B0609020204030204" pitchFamily="49" charset="0"/>
              </a:rPr>
              <a:t>int</a:t>
            </a:r>
            <a:r>
              <a:rPr lang="en-US" altLang="zh-CN" dirty="0">
                <a:latin typeface="Consolas" panose="020B0609020204030204" pitchFamily="49" charset="0"/>
              </a:rPr>
              <a:t> k)</a:t>
            </a:r>
          </a:p>
          <a:p>
            <a:r>
              <a:rPr lang="en-US" altLang="zh-CN" dirty="0">
                <a:latin typeface="Consolas" panose="020B0609020204030204" pitchFamily="49" charset="0"/>
              </a:rPr>
              <a:t>{</a:t>
            </a:r>
          </a:p>
          <a:p>
            <a:pPr lvl="1"/>
            <a:r>
              <a:rPr lang="en-US" altLang="zh-CN" dirty="0">
                <a:solidFill>
                  <a:srgbClr val="0000FF"/>
                </a:solidFill>
                <a:latin typeface="Consolas" panose="020B0609020204030204" pitchFamily="49" charset="0"/>
              </a:rPr>
              <a:t>if</a:t>
            </a:r>
            <a:r>
              <a:rPr lang="en-US" altLang="zh-CN" dirty="0">
                <a:latin typeface="Consolas" panose="020B0609020204030204" pitchFamily="49" charset="0"/>
              </a:rPr>
              <a:t>(k &gt; 0)</a:t>
            </a:r>
          </a:p>
          <a:p>
            <a:pPr lvl="1"/>
            <a:r>
              <a:rPr lang="en-US" altLang="zh-CN" dirty="0">
                <a:latin typeface="Consolas" panose="020B0609020204030204" pitchFamily="49" charset="0"/>
              </a:rPr>
              <a:t>{</a:t>
            </a:r>
          </a:p>
          <a:p>
            <a:pPr lvl="2"/>
            <a:r>
              <a:rPr lang="en-US" altLang="zh-CN" dirty="0">
                <a:solidFill>
                  <a:srgbClr val="00B050"/>
                </a:solidFill>
                <a:latin typeface="Consolas" panose="020B0609020204030204" pitchFamily="49" charset="0"/>
              </a:rPr>
              <a:t>// compute midpoints of sides</a:t>
            </a:r>
          </a:p>
          <a:p>
            <a:pPr lvl="2"/>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ab = (a + b)/2.0;</a:t>
            </a:r>
          </a:p>
          <a:p>
            <a:pPr lvl="2"/>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ac = (a + c)/2.0;</a:t>
            </a:r>
          </a:p>
          <a:p>
            <a:pPr lvl="2"/>
            <a:r>
              <a:rPr lang="en-US" altLang="zh-CN" dirty="0">
                <a:solidFill>
                  <a:srgbClr val="0000FF"/>
                </a:solidFill>
                <a:latin typeface="Consolas" panose="020B0609020204030204" pitchFamily="49" charset="0"/>
              </a:rPr>
              <a:t>point2</a:t>
            </a:r>
            <a:r>
              <a:rPr lang="en-US" altLang="zh-CN" dirty="0">
                <a:latin typeface="Consolas" panose="020B0609020204030204" pitchFamily="49" charset="0"/>
              </a:rPr>
              <a:t> </a:t>
            </a:r>
            <a:r>
              <a:rPr lang="en-US" altLang="zh-CN" dirty="0" err="1">
                <a:latin typeface="Consolas" panose="020B0609020204030204" pitchFamily="49" charset="0"/>
              </a:rPr>
              <a:t>bc</a:t>
            </a:r>
            <a:r>
              <a:rPr lang="en-US" altLang="zh-CN" dirty="0">
                <a:latin typeface="Consolas" panose="020B0609020204030204" pitchFamily="49" charset="0"/>
              </a:rPr>
              <a:t> = (b + c)/2.0;</a:t>
            </a:r>
          </a:p>
          <a:p>
            <a:pPr lvl="2"/>
            <a:endParaRPr lang="en-US" altLang="zh-CN" dirty="0">
              <a:latin typeface="Consolas" panose="020B0609020204030204" pitchFamily="49" charset="0"/>
            </a:endParaRPr>
          </a:p>
          <a:p>
            <a:pPr lvl="2"/>
            <a:r>
              <a:rPr lang="en-US" altLang="zh-CN" dirty="0">
                <a:solidFill>
                  <a:srgbClr val="00B050"/>
                </a:solidFill>
                <a:latin typeface="Consolas" panose="020B0609020204030204" pitchFamily="49" charset="0"/>
              </a:rPr>
              <a:t>// subdivide all but inner triangle</a:t>
            </a:r>
          </a:p>
          <a:p>
            <a:pPr lvl="2"/>
            <a:r>
              <a:rPr lang="en-US" altLang="zh-CN" dirty="0" err="1">
                <a:latin typeface="Consolas" panose="020B0609020204030204" pitchFamily="49" charset="0"/>
              </a:rPr>
              <a:t>divide_triangle</a:t>
            </a:r>
            <a:r>
              <a:rPr lang="en-US" altLang="zh-CN" dirty="0">
                <a:latin typeface="Consolas" panose="020B0609020204030204" pitchFamily="49" charset="0"/>
              </a:rPr>
              <a:t>(a, ab, ac, k-1);</a:t>
            </a:r>
          </a:p>
          <a:p>
            <a:pPr lvl="2"/>
            <a:r>
              <a:rPr lang="en-US" altLang="zh-CN" dirty="0" err="1">
                <a:latin typeface="Consolas" panose="020B0609020204030204" pitchFamily="49" charset="0"/>
              </a:rPr>
              <a:t>divide_triangle</a:t>
            </a:r>
            <a:r>
              <a:rPr lang="en-US" altLang="zh-CN" dirty="0">
                <a:latin typeface="Consolas" panose="020B0609020204030204" pitchFamily="49" charset="0"/>
              </a:rPr>
              <a:t>(c, ac, </a:t>
            </a:r>
            <a:r>
              <a:rPr lang="en-US" altLang="zh-CN" dirty="0" err="1">
                <a:latin typeface="Consolas" panose="020B0609020204030204" pitchFamily="49" charset="0"/>
              </a:rPr>
              <a:t>bc</a:t>
            </a:r>
            <a:r>
              <a:rPr lang="en-US" altLang="zh-CN" dirty="0">
                <a:latin typeface="Consolas" panose="020B0609020204030204" pitchFamily="49" charset="0"/>
              </a:rPr>
              <a:t>, k-1);</a:t>
            </a:r>
          </a:p>
          <a:p>
            <a:pPr lvl="2"/>
            <a:r>
              <a:rPr lang="en-US" altLang="zh-CN" dirty="0" err="1">
                <a:latin typeface="Consolas" panose="020B0609020204030204" pitchFamily="49" charset="0"/>
              </a:rPr>
              <a:t>divide_triangle</a:t>
            </a:r>
            <a:r>
              <a:rPr lang="en-US" altLang="zh-CN" dirty="0">
                <a:latin typeface="Consolas" panose="020B0609020204030204" pitchFamily="49" charset="0"/>
              </a:rPr>
              <a:t>(b, </a:t>
            </a:r>
            <a:r>
              <a:rPr lang="en-US" altLang="zh-CN" dirty="0" err="1">
                <a:latin typeface="Consolas" panose="020B0609020204030204" pitchFamily="49" charset="0"/>
              </a:rPr>
              <a:t>bc</a:t>
            </a:r>
            <a:r>
              <a:rPr lang="en-US" altLang="zh-CN" dirty="0">
                <a:latin typeface="Consolas" panose="020B0609020204030204" pitchFamily="49" charset="0"/>
              </a:rPr>
              <a:t>, ab, k-1);</a:t>
            </a:r>
          </a:p>
          <a:p>
            <a:pPr lvl="1"/>
            <a:r>
              <a:rPr lang="en-US" altLang="zh-CN" dirty="0">
                <a:latin typeface="Consolas" panose="020B0609020204030204" pitchFamily="49" charset="0"/>
              </a:rPr>
              <a:t>}</a:t>
            </a:r>
          </a:p>
          <a:p>
            <a:pPr lvl="1"/>
            <a:r>
              <a:rPr lang="en-US" altLang="zh-CN" dirty="0">
                <a:solidFill>
                  <a:srgbClr val="0000FF"/>
                </a:solidFill>
                <a:latin typeface="Consolas" panose="020B0609020204030204" pitchFamily="49" charset="0"/>
              </a:rPr>
              <a:t>else</a:t>
            </a:r>
            <a:r>
              <a:rPr lang="en-US" altLang="zh-CN" dirty="0">
                <a:latin typeface="Consolas" panose="020B0609020204030204" pitchFamily="49" charset="0"/>
              </a:rPr>
              <a:t> triangle(</a:t>
            </a:r>
            <a:r>
              <a:rPr lang="en-US" altLang="zh-CN" dirty="0" err="1">
                <a:latin typeface="Consolas" panose="020B0609020204030204" pitchFamily="49" charset="0"/>
              </a:rPr>
              <a:t>a,b,c</a:t>
            </a:r>
            <a:r>
              <a:rPr lang="en-US" altLang="zh-CN" dirty="0">
                <a:latin typeface="Consolas" panose="020B0609020204030204" pitchFamily="49" charset="0"/>
              </a:rPr>
              <a:t>); </a:t>
            </a:r>
            <a:r>
              <a:rPr lang="en-US" altLang="zh-CN" dirty="0">
                <a:solidFill>
                  <a:srgbClr val="00B050"/>
                </a:solidFill>
                <a:latin typeface="Consolas" panose="020B0609020204030204" pitchFamily="49" charset="0"/>
              </a:rPr>
              <a:t>/* draw triangle at end of recursion */</a:t>
            </a:r>
          </a:p>
          <a:p>
            <a:r>
              <a:rPr lang="en-US" altLang="zh-CN" dirty="0">
                <a:latin typeface="Consolas" panose="020B0609020204030204" pitchFamily="49" charset="0"/>
              </a:rPr>
              <a:t>}</a:t>
            </a:r>
            <a:endParaRPr lang="zh-CN" altLang="en-US" dirty="0">
              <a:latin typeface="Consolas" panose="020B0609020204030204" pitchFamily="49" charset="0"/>
            </a:endParaRPr>
          </a:p>
        </p:txBody>
      </p:sp>
    </p:spTree>
    <p:extLst>
      <p:ext uri="{BB962C8B-B14F-4D97-AF65-F5344CB8AC3E}">
        <p14:creationId xmlns:p14="http://schemas.microsoft.com/office/powerpoint/2010/main" val="2958933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二维到三维</a:t>
            </a:r>
          </a:p>
        </p:txBody>
      </p:sp>
      <p:sp>
        <p:nvSpPr>
          <p:cNvPr id="3" name="内容占位符 2"/>
          <p:cNvSpPr>
            <a:spLocks noGrp="1"/>
          </p:cNvSpPr>
          <p:nvPr>
            <p:ph idx="1"/>
          </p:nvPr>
        </p:nvSpPr>
        <p:spPr/>
        <p:txBody>
          <a:bodyPr/>
          <a:lstStyle/>
          <a:p>
            <a:r>
              <a:rPr lang="zh-CN" altLang="en-US" sz="2400" dirty="0"/>
              <a:t>通过下述修改，可以很容易地把程序生成三维图形：</a:t>
            </a:r>
          </a:p>
          <a:p>
            <a:pPr lvl="1">
              <a:buClr>
                <a:schemeClr val="tx1"/>
              </a:buClr>
            </a:pPr>
            <a:r>
              <a:rPr lang="en-US" altLang="zh-CN" sz="1800" dirty="0" err="1"/>
              <a:t>typedef</a:t>
            </a:r>
            <a:r>
              <a:rPr lang="en-US" altLang="zh-CN" sz="1800" dirty="0"/>
              <a:t> </a:t>
            </a:r>
            <a:r>
              <a:rPr lang="en-US" altLang="zh-CN" sz="1800" dirty="0" err="1"/>
              <a:t>GLfloat</a:t>
            </a:r>
            <a:r>
              <a:rPr lang="en-US" altLang="zh-CN" sz="1800" dirty="0"/>
              <a:t> point3[3]</a:t>
            </a:r>
          </a:p>
          <a:p>
            <a:pPr lvl="1">
              <a:buClr>
                <a:schemeClr val="tx1"/>
              </a:buClr>
            </a:pPr>
            <a:r>
              <a:rPr lang="en-US" altLang="zh-CN" sz="1800" dirty="0"/>
              <a:t>glVertex3f</a:t>
            </a:r>
          </a:p>
          <a:p>
            <a:pPr lvl="1">
              <a:buClr>
                <a:schemeClr val="tx1"/>
              </a:buClr>
            </a:pPr>
            <a:r>
              <a:rPr lang="en-US" altLang="zh-CN" sz="1800" dirty="0" err="1"/>
              <a:t>glOrtho</a:t>
            </a:r>
            <a:endParaRPr lang="en-US" altLang="zh-CN" sz="1800" dirty="0"/>
          </a:p>
          <a:p>
            <a:pPr lvl="1">
              <a:buClr>
                <a:schemeClr val="tx1"/>
              </a:buClr>
            </a:pPr>
            <a:endParaRPr lang="zh-CN" altLang="en-US" sz="1800" dirty="0"/>
          </a:p>
          <a:p>
            <a:r>
              <a:rPr lang="zh-CN" altLang="en-US" sz="2400" dirty="0"/>
              <a:t>下面从四面体开始迭代：</a:t>
            </a:r>
          </a:p>
          <a:p>
            <a:pPr lvl="1">
              <a:buClr>
                <a:schemeClr val="tx1"/>
              </a:buClr>
            </a:pPr>
            <a:r>
              <a:rPr lang="zh-CN" altLang="en-US" sz="1800" dirty="0"/>
              <a:t>细分四面体的四个面</a:t>
            </a:r>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51</a:t>
            </a:fld>
            <a:endParaRPr lang="zh-CN" altLang="en-US"/>
          </a:p>
        </p:txBody>
      </p:sp>
      <p:pic>
        <p:nvPicPr>
          <p:cNvPr id="5" name="图片 4"/>
          <p:cNvPicPr>
            <a:picLocks noChangeAspect="1"/>
          </p:cNvPicPr>
          <p:nvPr/>
        </p:nvPicPr>
        <p:blipFill rotWithShape="1">
          <a:blip r:embed="rId2"/>
          <a:srcRect t="1228"/>
          <a:stretch/>
        </p:blipFill>
        <p:spPr>
          <a:xfrm>
            <a:off x="705786" y="3900573"/>
            <a:ext cx="7260621" cy="2680660"/>
          </a:xfrm>
          <a:prstGeom prst="rect">
            <a:avLst/>
          </a:prstGeom>
        </p:spPr>
      </p:pic>
    </p:spTree>
    <p:extLst>
      <p:ext uri="{BB962C8B-B14F-4D97-AF65-F5344CB8AC3E}">
        <p14:creationId xmlns:p14="http://schemas.microsoft.com/office/powerpoint/2010/main" val="1795873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四面体细分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52</a:t>
            </a:fld>
            <a:endParaRPr lang="zh-CN" altLang="en-US"/>
          </a:p>
        </p:txBody>
      </p:sp>
      <p:sp>
        <p:nvSpPr>
          <p:cNvPr id="5" name="矩形 4"/>
          <p:cNvSpPr/>
          <p:nvPr/>
        </p:nvSpPr>
        <p:spPr>
          <a:xfrm>
            <a:off x="518124" y="1129476"/>
            <a:ext cx="8050841" cy="5047536"/>
          </a:xfrm>
          <a:prstGeom prst="rect">
            <a:avLst/>
          </a:prstGeom>
          <a:solidFill>
            <a:srgbClr val="BDD7EE">
              <a:alpha val="52941"/>
            </a:srgbClr>
          </a:solidFill>
        </p:spPr>
        <p:txBody>
          <a:bodyPr wrap="square">
            <a:spAutoFit/>
          </a:bodyPr>
          <a:lstStyle/>
          <a:p>
            <a:r>
              <a:rPr lang="en-US" altLang="zh-CN" sz="1600" dirty="0">
                <a:solidFill>
                  <a:srgbClr val="0000FF"/>
                </a:solidFill>
                <a:latin typeface="Consolas" panose="020B0609020204030204" pitchFamily="49" charset="0"/>
              </a:rPr>
              <a:t>void </a:t>
            </a:r>
            <a:r>
              <a:rPr lang="en-US" altLang="zh-CN" sz="1600" dirty="0" err="1">
                <a:latin typeface="Consolas" panose="020B0609020204030204" pitchFamily="49" charset="0"/>
              </a:rPr>
              <a:t>divide_tetra</a:t>
            </a:r>
            <a:r>
              <a:rPr lang="en-US" altLang="zh-CN" sz="1600" dirty="0">
                <a:latin typeface="Consolas" panose="020B0609020204030204" pitchFamily="49" charset="0"/>
              </a:rPr>
              <a:t>(</a:t>
            </a:r>
            <a:r>
              <a:rPr lang="en-US" altLang="zh-CN" sz="1600" dirty="0">
                <a:solidFill>
                  <a:srgbClr val="0000FF"/>
                </a:solidFill>
                <a:latin typeface="Consolas" panose="020B0609020204030204" pitchFamily="49" charset="0"/>
              </a:rPr>
              <a:t>point3 </a:t>
            </a:r>
            <a:r>
              <a:rPr lang="en-US" altLang="zh-CN" sz="1600" dirty="0">
                <a:latin typeface="Consolas" panose="020B0609020204030204" pitchFamily="49" charset="0"/>
              </a:rPr>
              <a:t>a,</a:t>
            </a:r>
            <a:r>
              <a:rPr lang="en-US" altLang="zh-CN" sz="1600" dirty="0">
                <a:solidFill>
                  <a:srgbClr val="0000FF"/>
                </a:solidFill>
                <a:latin typeface="Consolas" panose="020B0609020204030204" pitchFamily="49" charset="0"/>
              </a:rPr>
              <a:t> point3 </a:t>
            </a:r>
            <a:r>
              <a:rPr lang="en-US" altLang="zh-CN" sz="1600" dirty="0">
                <a:latin typeface="Consolas" panose="020B0609020204030204" pitchFamily="49" charset="0"/>
              </a:rPr>
              <a:t>b,</a:t>
            </a:r>
            <a:r>
              <a:rPr lang="en-US" altLang="zh-CN" sz="1600" dirty="0">
                <a:solidFill>
                  <a:srgbClr val="0000FF"/>
                </a:solidFill>
                <a:latin typeface="Consolas" panose="020B0609020204030204" pitchFamily="49" charset="0"/>
              </a:rPr>
              <a:t> point3 </a:t>
            </a:r>
            <a:r>
              <a:rPr lang="en-US" altLang="zh-CN" sz="1600" dirty="0">
                <a:latin typeface="Consolas" panose="020B0609020204030204" pitchFamily="49" charset="0"/>
              </a:rPr>
              <a:t>c,</a:t>
            </a:r>
            <a:r>
              <a:rPr lang="en-US" altLang="zh-CN" sz="1600" dirty="0">
                <a:solidFill>
                  <a:srgbClr val="0000FF"/>
                </a:solidFill>
                <a:latin typeface="Consolas" panose="020B0609020204030204" pitchFamily="49" charset="0"/>
              </a:rPr>
              <a:t> point3 </a:t>
            </a:r>
            <a:r>
              <a:rPr lang="en-US" altLang="zh-CN" sz="1600" dirty="0">
                <a:latin typeface="Consolas" panose="020B0609020204030204" pitchFamily="49" charset="0"/>
              </a:rPr>
              <a:t>d,</a:t>
            </a:r>
            <a:r>
              <a:rPr lang="en-US" altLang="zh-CN" sz="1600" dirty="0">
                <a:solidFill>
                  <a:srgbClr val="0000FF"/>
                </a:solidFill>
                <a:latin typeface="Consolas" panose="020B0609020204030204" pitchFamily="49" charset="0"/>
              </a:rPr>
              <a:t> </a:t>
            </a:r>
            <a:r>
              <a:rPr lang="en-US" altLang="zh-CN" sz="1600" dirty="0" err="1">
                <a:solidFill>
                  <a:srgbClr val="0000FF"/>
                </a:solidFill>
                <a:latin typeface="Consolas" panose="020B0609020204030204" pitchFamily="49" charset="0"/>
              </a:rPr>
              <a:t>int</a:t>
            </a:r>
            <a:r>
              <a:rPr lang="en-US" altLang="zh-CN" sz="1600" dirty="0">
                <a:solidFill>
                  <a:srgbClr val="0000FF"/>
                </a:solidFill>
                <a:latin typeface="Consolas" panose="020B0609020204030204" pitchFamily="49" charset="0"/>
              </a:rPr>
              <a:t> </a:t>
            </a:r>
            <a:r>
              <a:rPr lang="en-US" altLang="zh-CN" sz="1600" dirty="0">
                <a:latin typeface="Consolas" panose="020B0609020204030204" pitchFamily="49" charset="0"/>
              </a:rPr>
              <a:t>m)</a:t>
            </a:r>
          </a:p>
          <a:p>
            <a:r>
              <a:rPr lang="en-US" altLang="zh-CN" sz="1600" dirty="0">
                <a:solidFill>
                  <a:srgbClr val="0000FF"/>
                </a:solidFill>
                <a:latin typeface="Consolas" panose="020B0609020204030204" pitchFamily="49" charset="0"/>
              </a:rPr>
              <a:t>{</a:t>
            </a:r>
          </a:p>
          <a:p>
            <a:r>
              <a:rPr lang="en-US" altLang="zh-CN" sz="1600" dirty="0">
                <a:solidFill>
                  <a:srgbClr val="0000FF"/>
                </a:solidFill>
                <a:latin typeface="Consolas" panose="020B0609020204030204" pitchFamily="49" charset="0"/>
              </a:rPr>
              <a:t>  if</a:t>
            </a:r>
            <a:r>
              <a:rPr lang="en-US" altLang="zh-CN" sz="1600" dirty="0">
                <a:latin typeface="Consolas" panose="020B0609020204030204" pitchFamily="49" charset="0"/>
              </a:rPr>
              <a:t>(m &gt; 0)</a:t>
            </a:r>
          </a:p>
          <a:p>
            <a:r>
              <a:rPr lang="en-US" altLang="zh-CN" sz="1600" dirty="0">
                <a:latin typeface="Consolas" panose="020B0609020204030204" pitchFamily="49" charset="0"/>
              </a:rPr>
              <a:t>  {</a:t>
            </a:r>
          </a:p>
          <a:p>
            <a:pPr lvl="1"/>
            <a:r>
              <a:rPr lang="en-US" altLang="zh-CN" sz="1600" dirty="0">
                <a:solidFill>
                  <a:srgbClr val="0000FF"/>
                </a:solidFill>
                <a:latin typeface="Consolas" panose="020B0609020204030204" pitchFamily="49" charset="0"/>
              </a:rPr>
              <a:t>point3 </a:t>
            </a:r>
            <a:r>
              <a:rPr lang="en-US" altLang="zh-CN" sz="1600" dirty="0">
                <a:latin typeface="Consolas" panose="020B0609020204030204" pitchFamily="49" charset="0"/>
              </a:rPr>
              <a:t>mid[6];</a:t>
            </a:r>
          </a:p>
          <a:p>
            <a:pPr lvl="1"/>
            <a:r>
              <a:rPr lang="en-US" altLang="zh-CN" sz="1600" dirty="0">
                <a:solidFill>
                  <a:srgbClr val="00B050"/>
                </a:solidFill>
                <a:latin typeface="Consolas" panose="020B0609020204030204" pitchFamily="49" charset="0"/>
              </a:rPr>
              <a:t>// compute six midpoints</a:t>
            </a:r>
          </a:p>
          <a:p>
            <a:pPr lvl="1"/>
            <a:r>
              <a:rPr lang="en-US" altLang="zh-CN" sz="1600" dirty="0">
                <a:latin typeface="Consolas" panose="020B0609020204030204" pitchFamily="49" charset="0"/>
              </a:rPr>
              <a:t>mid[0] = (a + b)/2.0;</a:t>
            </a:r>
          </a:p>
          <a:p>
            <a:pPr lvl="1"/>
            <a:r>
              <a:rPr lang="en-US" altLang="zh-CN" sz="1600" dirty="0">
                <a:latin typeface="Consolas" panose="020B0609020204030204" pitchFamily="49" charset="0"/>
              </a:rPr>
              <a:t>mid[1] = (a + c)/2.0;</a:t>
            </a:r>
          </a:p>
          <a:p>
            <a:pPr lvl="1"/>
            <a:r>
              <a:rPr lang="en-US" altLang="zh-CN" sz="1600" dirty="0">
                <a:latin typeface="Consolas" panose="020B0609020204030204" pitchFamily="49" charset="0"/>
              </a:rPr>
              <a:t>mid[2] = (a + d)/2.0;</a:t>
            </a:r>
          </a:p>
          <a:p>
            <a:pPr lvl="1"/>
            <a:r>
              <a:rPr lang="en-US" altLang="zh-CN" sz="1600" dirty="0">
                <a:latin typeface="Consolas" panose="020B0609020204030204" pitchFamily="49" charset="0"/>
              </a:rPr>
              <a:t>mid[3] = (b + c)/2.0;</a:t>
            </a:r>
          </a:p>
          <a:p>
            <a:pPr lvl="1"/>
            <a:r>
              <a:rPr lang="en-US" altLang="zh-CN" sz="1600" dirty="0">
                <a:latin typeface="Consolas" panose="020B0609020204030204" pitchFamily="49" charset="0"/>
              </a:rPr>
              <a:t>mid[4] = (c + d)/2.0;</a:t>
            </a:r>
          </a:p>
          <a:p>
            <a:pPr lvl="1"/>
            <a:r>
              <a:rPr lang="en-US" altLang="zh-CN" sz="1600" dirty="0">
                <a:latin typeface="Consolas" panose="020B0609020204030204" pitchFamily="49" charset="0"/>
              </a:rPr>
              <a:t>mid[5] = (b + d)/2.0;</a:t>
            </a:r>
          </a:p>
          <a:p>
            <a:pPr lvl="1"/>
            <a:r>
              <a:rPr lang="en-US" altLang="zh-CN" sz="1600" dirty="0">
                <a:solidFill>
                  <a:srgbClr val="00B050"/>
                </a:solidFill>
                <a:latin typeface="Consolas" panose="020B0609020204030204" pitchFamily="49" charset="0"/>
              </a:rPr>
              <a:t>// create 4 tetrahedrons by subdivision</a:t>
            </a:r>
          </a:p>
          <a:p>
            <a:pPr lvl="1"/>
            <a:r>
              <a:rPr lang="en-US" altLang="zh-CN" sz="1600" dirty="0" err="1">
                <a:latin typeface="Consolas" panose="020B0609020204030204" pitchFamily="49" charset="0"/>
              </a:rPr>
              <a:t>divide_tetra</a:t>
            </a:r>
            <a:r>
              <a:rPr lang="en-US" altLang="zh-CN" sz="1600" dirty="0">
                <a:latin typeface="Consolas" panose="020B0609020204030204" pitchFamily="49" charset="0"/>
              </a:rPr>
              <a:t>(a, mid[0], mid[1], mid[2], m-1);</a:t>
            </a:r>
          </a:p>
          <a:p>
            <a:pPr lvl="1"/>
            <a:r>
              <a:rPr lang="en-US" altLang="zh-CN" sz="1600" dirty="0" err="1">
                <a:latin typeface="Consolas" panose="020B0609020204030204" pitchFamily="49" charset="0"/>
              </a:rPr>
              <a:t>divide_tetra</a:t>
            </a:r>
            <a:r>
              <a:rPr lang="en-US" altLang="zh-CN" sz="1600" dirty="0">
                <a:latin typeface="Consolas" panose="020B0609020204030204" pitchFamily="49" charset="0"/>
              </a:rPr>
              <a:t>(mid[0], b, mid[3], mid[5], m-1);</a:t>
            </a:r>
          </a:p>
          <a:p>
            <a:pPr lvl="1"/>
            <a:r>
              <a:rPr lang="en-US" altLang="zh-CN" sz="1600" dirty="0" err="1">
                <a:latin typeface="Consolas" panose="020B0609020204030204" pitchFamily="49" charset="0"/>
              </a:rPr>
              <a:t>divide_tetra</a:t>
            </a:r>
            <a:r>
              <a:rPr lang="en-US" altLang="zh-CN" sz="1600" dirty="0">
                <a:latin typeface="Consolas" panose="020B0609020204030204" pitchFamily="49" charset="0"/>
              </a:rPr>
              <a:t>(mid[1], mid[3], c, mid[4], m-1);</a:t>
            </a:r>
          </a:p>
          <a:p>
            <a:pPr lvl="1"/>
            <a:r>
              <a:rPr lang="en-US" altLang="zh-CN" sz="1600" dirty="0" err="1">
                <a:latin typeface="Consolas" panose="020B0609020204030204" pitchFamily="49" charset="0"/>
              </a:rPr>
              <a:t>divide_tetra</a:t>
            </a:r>
            <a:r>
              <a:rPr lang="en-US" altLang="zh-CN" sz="1600" dirty="0">
                <a:latin typeface="Consolas" panose="020B0609020204030204" pitchFamily="49" charset="0"/>
              </a:rPr>
              <a:t>(mid[2], mid[5], mid[5], d, m-1);</a:t>
            </a:r>
          </a:p>
          <a:p>
            <a:pPr lvl="1"/>
            <a:r>
              <a:rPr lang="en-US" altLang="zh-CN" sz="1600" dirty="0">
                <a:latin typeface="Consolas" panose="020B0609020204030204" pitchFamily="49" charset="0"/>
              </a:rPr>
              <a:t>}</a:t>
            </a:r>
          </a:p>
          <a:p>
            <a:pPr lvl="1"/>
            <a:r>
              <a:rPr lang="en-US" altLang="zh-CN" sz="1600" dirty="0">
                <a:solidFill>
                  <a:srgbClr val="0000FF"/>
                </a:solidFill>
                <a:latin typeface="Consolas" panose="020B0609020204030204" pitchFamily="49" charset="0"/>
              </a:rPr>
              <a:t>else </a:t>
            </a:r>
            <a:r>
              <a:rPr lang="en-US" altLang="zh-CN" sz="1600" dirty="0">
                <a:latin typeface="Consolas" panose="020B0609020204030204" pitchFamily="49" charset="0"/>
              </a:rPr>
              <a:t>tetra(</a:t>
            </a:r>
            <a:r>
              <a:rPr lang="en-US" altLang="zh-CN" sz="1600" dirty="0" err="1">
                <a:latin typeface="Consolas" panose="020B0609020204030204" pitchFamily="49" charset="0"/>
              </a:rPr>
              <a:t>a,b,c,d</a:t>
            </a:r>
            <a:r>
              <a:rPr lang="en-US" altLang="zh-CN" sz="1600" dirty="0">
                <a:latin typeface="Consolas" panose="020B0609020204030204" pitchFamily="49" charset="0"/>
              </a:rPr>
              <a:t>); </a:t>
            </a:r>
            <a:r>
              <a:rPr lang="en-US" altLang="zh-CN" sz="1600" dirty="0">
                <a:solidFill>
                  <a:srgbClr val="00B050"/>
                </a:solidFill>
                <a:latin typeface="Consolas" panose="020B0609020204030204" pitchFamily="49" charset="0"/>
              </a:rPr>
              <a:t>/* draw tetrahedron at end of recursion */</a:t>
            </a:r>
          </a:p>
          <a:p>
            <a:r>
              <a:rPr lang="en-US" altLang="zh-CN" sz="1600" dirty="0">
                <a:latin typeface="Consolas" panose="020B0609020204030204" pitchFamily="49" charset="0"/>
              </a:rPr>
              <a:t>}</a:t>
            </a:r>
            <a:endParaRPr lang="zh-CN" altLang="en-US" sz="1600" dirty="0">
              <a:latin typeface="Consolas" panose="020B0609020204030204" pitchFamily="49" charset="0"/>
            </a:endParaRPr>
          </a:p>
        </p:txBody>
      </p:sp>
    </p:spTree>
    <p:extLst>
      <p:ext uri="{BB962C8B-B14F-4D97-AF65-F5344CB8AC3E}">
        <p14:creationId xmlns:p14="http://schemas.microsoft.com/office/powerpoint/2010/main" val="49899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sp>
        <p:nvSpPr>
          <p:cNvPr id="8" name="文本框 7"/>
          <p:cNvSpPr txBox="1"/>
          <p:nvPr/>
        </p:nvSpPr>
        <p:spPr>
          <a:xfrm>
            <a:off x="2464450" y="3389111"/>
            <a:ext cx="422263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图形编程与图形</a:t>
            </a:r>
            <a:r>
              <a:rPr lang="en-US" altLang="zh-CN" sz="3600" b="1" dirty="0">
                <a:latin typeface="微软雅黑" panose="020B0503020204020204" pitchFamily="34" charset="-122"/>
                <a:ea typeface="微软雅黑" panose="020B0503020204020204" pitchFamily="34" charset="-122"/>
              </a:rPr>
              <a:t>API</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121" y="95705"/>
            <a:ext cx="7886700" cy="532945"/>
          </a:xfrm>
        </p:spPr>
        <p:txBody>
          <a:bodyPr/>
          <a:lstStyle/>
          <a:p>
            <a:r>
              <a:rPr lang="zh-CN" altLang="en-US" dirty="0"/>
              <a:t>图形编程的应用</a:t>
            </a:r>
          </a:p>
        </p:txBody>
      </p:sp>
      <p:sp>
        <p:nvSpPr>
          <p:cNvPr id="4" name="灯片编号占位符 3"/>
          <p:cNvSpPr>
            <a:spLocks noGrp="1"/>
          </p:cNvSpPr>
          <p:nvPr>
            <p:ph type="sldNum" sz="quarter" idx="12"/>
          </p:nvPr>
        </p:nvSpPr>
        <p:spPr>
          <a:xfrm>
            <a:off x="8451988" y="6492875"/>
            <a:ext cx="762828" cy="365125"/>
          </a:xfrm>
        </p:spPr>
        <p:txBody>
          <a:bodyPr/>
          <a:lstStyle/>
          <a:p>
            <a:fld id="{EB792F4E-54C0-4D36-B331-9C6FCFE9A340}" type="slidenum">
              <a:rPr lang="zh-CN" altLang="en-US" smtClean="0"/>
              <a:t>7</a:t>
            </a:fld>
            <a:endParaRPr lang="zh-CN" altLang="en-US"/>
          </a:p>
        </p:txBody>
      </p:sp>
      <p:sp>
        <p:nvSpPr>
          <p:cNvPr id="3" name="内容占位符 2"/>
          <p:cNvSpPr>
            <a:spLocks noGrp="1"/>
          </p:cNvSpPr>
          <p:nvPr>
            <p:ph idx="4294967295"/>
          </p:nvPr>
        </p:nvSpPr>
        <p:spPr>
          <a:xfrm>
            <a:off x="565288" y="1308036"/>
            <a:ext cx="7886700" cy="5184798"/>
          </a:xfrm>
        </p:spPr>
        <p:txBody>
          <a:bodyPr>
            <a:normAutofit lnSpcReduction="10000"/>
          </a:bodyPr>
          <a:lstStyle/>
          <a:p>
            <a:pPr>
              <a:spcBef>
                <a:spcPts val="1500"/>
              </a:spcBef>
              <a:buClr>
                <a:srgbClr val="94003F"/>
              </a:buClr>
            </a:pPr>
            <a:r>
              <a:rPr lang="zh-CN" altLang="en-US" sz="2400" dirty="0"/>
              <a:t>游戏</a:t>
            </a:r>
            <a:r>
              <a:rPr lang="en-US" altLang="zh-CN" sz="2400" dirty="0"/>
              <a:t>/</a:t>
            </a:r>
            <a:r>
              <a:rPr lang="zh-CN" altLang="en-US" sz="2400" dirty="0"/>
              <a:t>虚拟现实</a:t>
            </a:r>
            <a:r>
              <a:rPr lang="en-US" altLang="zh-CN" sz="2400" dirty="0"/>
              <a:t>(VR)</a:t>
            </a:r>
            <a:endParaRPr lang="zh-CN" altLang="en-US" sz="2400" dirty="0"/>
          </a:p>
          <a:p>
            <a:pPr lvl="1">
              <a:buClr>
                <a:schemeClr val="tx1"/>
              </a:buClr>
            </a:pPr>
            <a:r>
              <a:rPr lang="zh-CN" altLang="en-US" sz="1800" dirty="0"/>
              <a:t>三维游戏、</a:t>
            </a:r>
            <a:r>
              <a:rPr lang="en-US" altLang="zh-CN" sz="1800" dirty="0"/>
              <a:t>VR</a:t>
            </a:r>
            <a:r>
              <a:rPr lang="zh-CN" altLang="en-US" sz="1800" dirty="0"/>
              <a:t>游戏</a:t>
            </a:r>
            <a:endParaRPr lang="en-US" altLang="zh-CN" sz="1800" dirty="0"/>
          </a:p>
          <a:p>
            <a:pPr>
              <a:spcBef>
                <a:spcPts val="1500"/>
              </a:spcBef>
            </a:pPr>
            <a:r>
              <a:rPr lang="zh-CN" altLang="en-US" sz="2400" dirty="0"/>
              <a:t>几何数据处理</a:t>
            </a:r>
          </a:p>
          <a:p>
            <a:pPr lvl="1">
              <a:buClr>
                <a:schemeClr val="tx1"/>
              </a:buClr>
            </a:pPr>
            <a:r>
              <a:rPr lang="zh-CN" altLang="en-US" sz="1800" dirty="0"/>
              <a:t>三维扫描、三维打印</a:t>
            </a:r>
          </a:p>
          <a:p>
            <a:pPr lvl="1">
              <a:buClr>
                <a:schemeClr val="tx1"/>
              </a:buClr>
            </a:pPr>
            <a:r>
              <a:rPr lang="zh-CN" altLang="en-US" sz="1800" dirty="0"/>
              <a:t>义齿设计、服装设计</a:t>
            </a:r>
            <a:endParaRPr lang="en-US" altLang="zh-CN" sz="1800" dirty="0"/>
          </a:p>
          <a:p>
            <a:r>
              <a:rPr lang="zh-CN" altLang="en-US" sz="2400" dirty="0"/>
              <a:t>工业仿真</a:t>
            </a:r>
            <a:endParaRPr lang="en-US" altLang="zh-CN" sz="1800" dirty="0"/>
          </a:p>
          <a:p>
            <a:pPr lvl="1">
              <a:buClr>
                <a:schemeClr val="tx1"/>
              </a:buClr>
            </a:pPr>
            <a:r>
              <a:rPr lang="zh-CN" altLang="en-US" sz="1800" dirty="0"/>
              <a:t>机器人控制</a:t>
            </a:r>
            <a:endParaRPr lang="en-US" altLang="zh-CN" sz="1800" dirty="0"/>
          </a:p>
          <a:p>
            <a:pPr>
              <a:spcBef>
                <a:spcPts val="1500"/>
              </a:spcBef>
            </a:pPr>
            <a:r>
              <a:rPr lang="zh-CN" altLang="en-US" sz="2400" dirty="0"/>
              <a:t>工业设计</a:t>
            </a:r>
            <a:endParaRPr lang="en-US" altLang="zh-CN" sz="1800" dirty="0"/>
          </a:p>
          <a:p>
            <a:pPr lvl="1">
              <a:buClr>
                <a:schemeClr val="tx1"/>
              </a:buClr>
            </a:pPr>
            <a:r>
              <a:rPr lang="zh-CN" altLang="en-US" sz="1800" dirty="0"/>
              <a:t>正向建模</a:t>
            </a:r>
            <a:endParaRPr lang="en-US" altLang="zh-CN" sz="1800" dirty="0"/>
          </a:p>
          <a:p>
            <a:pPr lvl="1">
              <a:buClr>
                <a:schemeClr val="tx1"/>
              </a:buClr>
            </a:pPr>
            <a:r>
              <a:rPr lang="zh-CN" altLang="en-US" sz="1800" dirty="0"/>
              <a:t>逆向设计</a:t>
            </a:r>
            <a:endParaRPr lang="en-US" altLang="zh-CN" sz="1800" dirty="0"/>
          </a:p>
          <a:p>
            <a:pPr>
              <a:spcBef>
                <a:spcPts val="1500"/>
              </a:spcBef>
            </a:pPr>
            <a:r>
              <a:rPr lang="zh-CN" altLang="en-US" sz="2400" dirty="0"/>
              <a:t>影视</a:t>
            </a:r>
            <a:r>
              <a:rPr lang="en-US" altLang="zh-CN" sz="2400" dirty="0"/>
              <a:t>/</a:t>
            </a:r>
            <a:r>
              <a:rPr lang="zh-CN" altLang="en-US" sz="2400" dirty="0"/>
              <a:t>动画</a:t>
            </a:r>
            <a:r>
              <a:rPr lang="en-US" altLang="zh-CN" sz="2400" dirty="0"/>
              <a:t>/</a:t>
            </a:r>
            <a:r>
              <a:rPr lang="zh-CN" altLang="en-US" sz="2400" dirty="0"/>
              <a:t>在线三维购物</a:t>
            </a:r>
            <a:endParaRPr lang="en-US" altLang="zh-CN" sz="2400" dirty="0"/>
          </a:p>
          <a:p>
            <a:pPr>
              <a:spcBef>
                <a:spcPts val="1500"/>
              </a:spcBef>
            </a:pPr>
            <a:r>
              <a:rPr lang="zh-CN" altLang="en-US" sz="2400" dirty="0"/>
              <a:t>无人驾驶</a:t>
            </a:r>
            <a:r>
              <a:rPr lang="en-US" altLang="zh-CN" sz="2400" dirty="0"/>
              <a:t>/</a:t>
            </a:r>
            <a:r>
              <a:rPr lang="zh-CN" altLang="en-US" sz="2400" dirty="0"/>
              <a:t>虚拟博物馆</a:t>
            </a:r>
            <a:endParaRPr lang="en-US" altLang="zh-CN" sz="2400" dirty="0"/>
          </a:p>
          <a:p>
            <a:pPr>
              <a:spcBef>
                <a:spcPts val="1500"/>
              </a:spcBef>
            </a:pPr>
            <a:r>
              <a:rPr lang="zh-CN" altLang="en-US" sz="2400" dirty="0"/>
              <a:t>下一代计算平台！</a:t>
            </a:r>
            <a:endParaRPr lang="en-US" altLang="zh-CN" sz="1800"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p:grpSp>
        <p:nvGrpSpPr>
          <p:cNvPr id="18" name="组合 17"/>
          <p:cNvGrpSpPr/>
          <p:nvPr/>
        </p:nvGrpSpPr>
        <p:grpSpPr>
          <a:xfrm>
            <a:off x="4571144" y="516890"/>
            <a:ext cx="3386669" cy="6229350"/>
            <a:chOff x="4571144" y="516890"/>
            <a:chExt cx="3386669" cy="6229350"/>
          </a:xfrm>
        </p:grpSpPr>
        <p:grpSp>
          <p:nvGrpSpPr>
            <p:cNvPr id="12" name="组合 11"/>
            <p:cNvGrpSpPr/>
            <p:nvPr/>
          </p:nvGrpSpPr>
          <p:grpSpPr>
            <a:xfrm>
              <a:off x="4580229" y="4547836"/>
              <a:ext cx="3377583" cy="2198404"/>
              <a:chOff x="5428627" y="1053481"/>
              <a:chExt cx="2906851" cy="212700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219" r="3854"/>
              <a:stretch/>
            </p:blipFill>
            <p:spPr bwMode="auto">
              <a:xfrm>
                <a:off x="5428627" y="1053481"/>
                <a:ext cx="2906851" cy="212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8627" y="2491319"/>
                <a:ext cx="1645428" cy="689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组合 13"/>
            <p:cNvGrpSpPr/>
            <p:nvPr/>
          </p:nvGrpSpPr>
          <p:grpSpPr>
            <a:xfrm>
              <a:off x="4571144" y="516890"/>
              <a:ext cx="3386668" cy="1921488"/>
              <a:chOff x="3552948" y="3380746"/>
              <a:chExt cx="3588092" cy="2035770"/>
            </a:xfrm>
          </p:grpSpPr>
          <p:pic>
            <p:nvPicPr>
              <p:cNvPr id="11" name="图片 10"/>
              <p:cNvPicPr>
                <a:picLocks noChangeAspect="1"/>
              </p:cNvPicPr>
              <p:nvPr/>
            </p:nvPicPr>
            <p:blipFill>
              <a:blip r:embed="rId4"/>
              <a:stretch>
                <a:fillRect/>
              </a:stretch>
            </p:blipFill>
            <p:spPr>
              <a:xfrm>
                <a:off x="3552948" y="3380746"/>
                <a:ext cx="3588092" cy="2035770"/>
              </a:xfrm>
              <a:prstGeom prst="rect">
                <a:avLst/>
              </a:prstGeom>
            </p:spPr>
          </p:pic>
          <p:sp>
            <p:nvSpPr>
              <p:cNvPr id="13" name="文本框 12"/>
              <p:cNvSpPr txBox="1"/>
              <p:nvPr/>
            </p:nvSpPr>
            <p:spPr>
              <a:xfrm>
                <a:off x="3552948" y="3394508"/>
                <a:ext cx="2771913" cy="830997"/>
              </a:xfrm>
              <a:prstGeom prst="rect">
                <a:avLst/>
              </a:prstGeom>
              <a:solidFill>
                <a:srgbClr val="464DD9">
                  <a:alpha val="52941"/>
                </a:srgbClr>
              </a:solidFill>
            </p:spPr>
            <p:txBody>
              <a:bodyPr wrap="none" rtlCol="0">
                <a:spAutoFit/>
              </a:bodyPr>
              <a:lstStyle/>
              <a:p>
                <a:r>
                  <a:rPr lang="en-US" altLang="zh-CN" sz="1600" b="1" dirty="0">
                    <a:solidFill>
                      <a:srgbClr val="99CC67"/>
                    </a:solidFill>
                  </a:rPr>
                  <a:t>《</a:t>
                </a:r>
                <a:r>
                  <a:rPr lang="zh-CN" altLang="en-US" sz="1600" b="1" dirty="0">
                    <a:solidFill>
                      <a:srgbClr val="99CC67"/>
                    </a:solidFill>
                  </a:rPr>
                  <a:t>工作模拟</a:t>
                </a:r>
                <a:r>
                  <a:rPr lang="en-US" altLang="zh-CN" sz="1600" b="1" dirty="0">
                    <a:solidFill>
                      <a:srgbClr val="99CC67"/>
                    </a:solidFill>
                  </a:rPr>
                  <a:t>》</a:t>
                </a:r>
                <a:r>
                  <a:rPr lang="zh-CN" altLang="en-US" sz="1600" b="1" dirty="0">
                    <a:solidFill>
                      <a:srgbClr val="99CC67"/>
                    </a:solidFill>
                  </a:rPr>
                  <a:t>上线</a:t>
                </a:r>
                <a:r>
                  <a:rPr lang="en-US" altLang="zh-CN" sz="1600" b="1" dirty="0">
                    <a:solidFill>
                      <a:srgbClr val="99CC67"/>
                    </a:solidFill>
                  </a:rPr>
                  <a:t>4</a:t>
                </a:r>
                <a:r>
                  <a:rPr lang="zh-CN" altLang="en-US" sz="1600" b="1" dirty="0">
                    <a:solidFill>
                      <a:srgbClr val="99CC67"/>
                    </a:solidFill>
                  </a:rPr>
                  <a:t>个月</a:t>
                </a:r>
                <a:endParaRPr lang="en-US" altLang="zh-CN" sz="1600" b="1" dirty="0">
                  <a:solidFill>
                    <a:srgbClr val="99CC67"/>
                  </a:solidFill>
                </a:endParaRPr>
              </a:p>
              <a:p>
                <a:r>
                  <a:rPr lang="zh-CN" altLang="en-US" sz="1600" b="1" dirty="0">
                    <a:solidFill>
                      <a:srgbClr val="99CC67"/>
                    </a:solidFill>
                  </a:rPr>
                  <a:t>，收入超</a:t>
                </a:r>
                <a:r>
                  <a:rPr lang="en-US" altLang="zh-CN" sz="1600" b="1" dirty="0">
                    <a:solidFill>
                      <a:srgbClr val="99CC67"/>
                    </a:solidFill>
                  </a:rPr>
                  <a:t>1815</a:t>
                </a:r>
                <a:r>
                  <a:rPr lang="zh-CN" altLang="en-US" sz="1600" b="1" dirty="0">
                    <a:solidFill>
                      <a:srgbClr val="99CC67"/>
                    </a:solidFill>
                  </a:rPr>
                  <a:t>万元 </a:t>
                </a:r>
                <a:endParaRPr lang="en-US" altLang="zh-CN" sz="1600" b="1" dirty="0">
                  <a:solidFill>
                    <a:srgbClr val="99CC67"/>
                  </a:solidFill>
                </a:endParaRPr>
              </a:p>
              <a:p>
                <a:r>
                  <a:rPr lang="zh-CN" altLang="en-US" sz="1600" b="1" dirty="0">
                    <a:solidFill>
                      <a:srgbClr val="99CC67"/>
                    </a:solidFill>
                  </a:rPr>
                  <a:t>，开发商完成</a:t>
                </a:r>
                <a:r>
                  <a:rPr lang="en-US" altLang="zh-CN" sz="1600" b="1" dirty="0">
                    <a:solidFill>
                      <a:srgbClr val="99CC67"/>
                    </a:solidFill>
                  </a:rPr>
                  <a:t>500</a:t>
                </a:r>
                <a:r>
                  <a:rPr lang="zh-CN" altLang="en-US" sz="1600" b="1" dirty="0">
                    <a:solidFill>
                      <a:srgbClr val="99CC67"/>
                    </a:solidFill>
                  </a:rPr>
                  <a:t>万美元融资</a:t>
                </a:r>
              </a:p>
            </p:txBody>
          </p:sp>
        </p:grpSp>
        <p:pic>
          <p:nvPicPr>
            <p:cNvPr id="15" name="图片 14"/>
            <p:cNvPicPr>
              <a:picLocks noChangeAspect="1"/>
            </p:cNvPicPr>
            <p:nvPr/>
          </p:nvPicPr>
          <p:blipFill>
            <a:blip r:embed="rId5"/>
            <a:stretch>
              <a:fillRect/>
            </a:stretch>
          </p:blipFill>
          <p:spPr>
            <a:xfrm>
              <a:off x="4571145" y="2452374"/>
              <a:ext cx="3386668" cy="2095462"/>
            </a:xfrm>
            <a:prstGeom prst="rect">
              <a:avLst/>
            </a:prstGeom>
          </p:spPr>
        </p:pic>
      </p:grpSp>
    </p:spTree>
    <p:extLst>
      <p:ext uri="{BB962C8B-B14F-4D97-AF65-F5344CB8AC3E}">
        <p14:creationId xmlns:p14="http://schemas.microsoft.com/office/powerpoint/2010/main" val="51113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121" y="95705"/>
            <a:ext cx="7886700" cy="532945"/>
          </a:xfrm>
        </p:spPr>
        <p:txBody>
          <a:bodyPr/>
          <a:lstStyle/>
          <a:p>
            <a:r>
              <a:rPr lang="zh-CN" altLang="en-US" dirty="0"/>
              <a:t>图形编程的要素</a:t>
            </a:r>
          </a:p>
        </p:txBody>
      </p:sp>
      <p:sp>
        <p:nvSpPr>
          <p:cNvPr id="4" name="灯片编号占位符 3"/>
          <p:cNvSpPr>
            <a:spLocks noGrp="1"/>
          </p:cNvSpPr>
          <p:nvPr>
            <p:ph type="sldNum" sz="quarter" idx="12"/>
          </p:nvPr>
        </p:nvSpPr>
        <p:spPr>
          <a:xfrm>
            <a:off x="8451988" y="6492875"/>
            <a:ext cx="762828" cy="365125"/>
          </a:xfrm>
        </p:spPr>
        <p:txBody>
          <a:bodyPr/>
          <a:lstStyle/>
          <a:p>
            <a:fld id="{EB792F4E-54C0-4D36-B331-9C6FCFE9A340}" type="slidenum">
              <a:rPr lang="zh-CN" altLang="en-US" smtClean="0"/>
              <a:t>8</a:t>
            </a:fld>
            <a:endParaRPr lang="zh-CN" altLang="en-US"/>
          </a:p>
        </p:txBody>
      </p:sp>
      <p:sp>
        <p:nvSpPr>
          <p:cNvPr id="3" name="内容占位符 2"/>
          <p:cNvSpPr>
            <a:spLocks noGrp="1"/>
          </p:cNvSpPr>
          <p:nvPr>
            <p:ph idx="4294967295"/>
          </p:nvPr>
        </p:nvSpPr>
        <p:spPr>
          <a:xfrm>
            <a:off x="565288" y="1119022"/>
            <a:ext cx="7886700" cy="4352925"/>
          </a:xfrm>
        </p:spPr>
        <p:txBody>
          <a:bodyPr/>
          <a:lstStyle/>
          <a:p>
            <a:pPr>
              <a:buClr>
                <a:srgbClr val="94003F"/>
              </a:buClr>
            </a:pPr>
            <a:r>
              <a:rPr lang="zh-CN" altLang="en-US" sz="2400" dirty="0"/>
              <a:t>编程语言 </a:t>
            </a:r>
            <a:r>
              <a:rPr lang="en-US" altLang="zh-CN" sz="2400" dirty="0"/>
              <a:t>C++/Java/Python/Web(JavaScript)</a:t>
            </a:r>
            <a:endParaRPr lang="zh-CN" altLang="en-US" sz="2400" dirty="0"/>
          </a:p>
          <a:p>
            <a:pPr lvl="1">
              <a:buClr>
                <a:schemeClr val="tx1"/>
              </a:buClr>
            </a:pPr>
            <a:r>
              <a:rPr lang="zh-CN" altLang="en-US" sz="1800" dirty="0"/>
              <a:t>在何种平台上运行？</a:t>
            </a:r>
            <a:r>
              <a:rPr lang="en-US" altLang="zh-CN" sz="1800" dirty="0"/>
              <a:t>Win/Mac/iOS/Android/Web browser</a:t>
            </a:r>
          </a:p>
          <a:p>
            <a:pPr lvl="1">
              <a:buClr>
                <a:schemeClr val="tx1"/>
              </a:buClr>
            </a:pPr>
            <a:r>
              <a:rPr lang="zh-CN" altLang="en-US" sz="1800" dirty="0"/>
              <a:t>采用何种开发工具？</a:t>
            </a:r>
            <a:r>
              <a:rPr lang="en-US" altLang="zh-CN" sz="1800" dirty="0"/>
              <a:t>Visual Studio/QT/Python</a:t>
            </a:r>
          </a:p>
          <a:p>
            <a:pPr>
              <a:buClr>
                <a:srgbClr val="94003F"/>
              </a:buClr>
            </a:pPr>
            <a:r>
              <a:rPr lang="zh-CN" altLang="en-US" sz="2400" dirty="0"/>
              <a:t>图形</a:t>
            </a:r>
            <a:r>
              <a:rPr lang="en-US" altLang="zh-CN" sz="2400" dirty="0"/>
              <a:t>API</a:t>
            </a:r>
            <a:r>
              <a:rPr lang="zh-CN" altLang="en-US" sz="2400" dirty="0"/>
              <a:t>（</a:t>
            </a:r>
            <a:r>
              <a:rPr lang="en-US" altLang="zh-CN" sz="2400" b="1" dirty="0">
                <a:solidFill>
                  <a:srgbClr val="FF0000"/>
                </a:solidFill>
              </a:rPr>
              <a:t>A</a:t>
            </a:r>
            <a:r>
              <a:rPr lang="en-US" altLang="zh-CN" sz="2400" dirty="0"/>
              <a:t>pplication </a:t>
            </a:r>
            <a:r>
              <a:rPr lang="en-US" altLang="zh-CN" sz="2400" b="1" dirty="0">
                <a:solidFill>
                  <a:srgbClr val="FF0000"/>
                </a:solidFill>
              </a:rPr>
              <a:t>P</a:t>
            </a:r>
            <a:r>
              <a:rPr lang="en-US" altLang="zh-CN" sz="2400" dirty="0"/>
              <a:t>rogramming </a:t>
            </a:r>
            <a:r>
              <a:rPr lang="en-US" altLang="zh-CN" sz="2400" b="1" dirty="0">
                <a:solidFill>
                  <a:srgbClr val="FF0000"/>
                </a:solidFill>
              </a:rPr>
              <a:t>I</a:t>
            </a:r>
            <a:r>
              <a:rPr lang="en-US" altLang="zh-CN" sz="2400" dirty="0"/>
              <a:t>nterface</a:t>
            </a:r>
            <a:r>
              <a:rPr lang="zh-CN" altLang="en-US" sz="2400" dirty="0"/>
              <a:t>）</a:t>
            </a:r>
          </a:p>
          <a:p>
            <a:pPr lvl="1">
              <a:buClr>
                <a:schemeClr val="tx1"/>
              </a:buClr>
            </a:pPr>
            <a:r>
              <a:rPr lang="en-US" altLang="zh-CN" sz="1800" b="1" dirty="0">
                <a:solidFill>
                  <a:srgbClr val="7030A0"/>
                </a:solidFill>
              </a:rPr>
              <a:t>Direct3D</a:t>
            </a:r>
            <a:r>
              <a:rPr lang="en-US" altLang="zh-CN" sz="1800" dirty="0"/>
              <a:t> from </a:t>
            </a:r>
            <a:r>
              <a:rPr lang="en-US" altLang="zh-CN" sz="1800" b="1" dirty="0"/>
              <a:t>Microsoft</a:t>
            </a:r>
            <a:r>
              <a:rPr lang="en-US" altLang="zh-CN" b="1" baseline="30000" dirty="0"/>
              <a:t>®</a:t>
            </a:r>
            <a:endParaRPr lang="zh-CN" altLang="en-US" sz="1800" b="1" baseline="30000" dirty="0"/>
          </a:p>
          <a:p>
            <a:pPr lvl="1">
              <a:buClr>
                <a:schemeClr val="tx1"/>
              </a:buClr>
            </a:pPr>
            <a:r>
              <a:rPr lang="en-US" altLang="zh-CN" sz="1800" b="1" dirty="0">
                <a:solidFill>
                  <a:srgbClr val="00B0F0"/>
                </a:solidFill>
              </a:rPr>
              <a:t>OpenGL</a:t>
            </a:r>
            <a:r>
              <a:rPr lang="en-US" altLang="zh-CN" sz="1800" dirty="0"/>
              <a:t> from Graphics community</a:t>
            </a:r>
            <a:endParaRPr lang="zh-CN" altLang="en-US" sz="1800" dirty="0"/>
          </a:p>
          <a:p>
            <a:pPr lvl="1">
              <a:buClr>
                <a:schemeClr val="tx1"/>
              </a:buClr>
            </a:pPr>
            <a:r>
              <a:rPr lang="en-US" altLang="zh-CN" sz="1800" dirty="0"/>
              <a:t>GPU</a:t>
            </a:r>
            <a:r>
              <a:rPr lang="zh-CN" altLang="en-US" sz="1800" dirty="0"/>
              <a:t>编程</a:t>
            </a:r>
            <a:r>
              <a:rPr lang="en-US" altLang="zh-CN" sz="1800" dirty="0"/>
              <a:t>(</a:t>
            </a:r>
            <a:r>
              <a:rPr lang="zh-CN" altLang="en-US" sz="1800" dirty="0"/>
              <a:t>显卡</a:t>
            </a:r>
            <a:r>
              <a:rPr lang="en-US" altLang="zh-CN" sz="1800" dirty="0"/>
              <a:t>)API</a:t>
            </a:r>
            <a:r>
              <a:rPr lang="zh-CN" altLang="en-US" sz="1800" dirty="0"/>
              <a:t>：着色器、</a:t>
            </a:r>
            <a:r>
              <a:rPr lang="en-US" altLang="zh-CN" sz="1800" dirty="0"/>
              <a:t>CUDA</a:t>
            </a:r>
            <a:r>
              <a:rPr lang="zh-CN" altLang="en-US" sz="1800" dirty="0"/>
              <a:t>、</a:t>
            </a:r>
            <a:r>
              <a:rPr lang="en-US" altLang="zh-CN" sz="1800" dirty="0"/>
              <a:t>OpenCL</a:t>
            </a:r>
          </a:p>
          <a:p>
            <a:r>
              <a:rPr lang="zh-CN" altLang="en-US" sz="2400" dirty="0"/>
              <a:t>图形</a:t>
            </a:r>
            <a:r>
              <a:rPr lang="en-US" altLang="zh-CN" sz="2400" dirty="0"/>
              <a:t>/</a:t>
            </a:r>
            <a:r>
              <a:rPr lang="zh-CN" altLang="en-US" sz="2400" dirty="0"/>
              <a:t>几何数据</a:t>
            </a:r>
            <a:r>
              <a:rPr lang="en-US" altLang="zh-CN" sz="2400" dirty="0"/>
              <a:t>/</a:t>
            </a:r>
            <a:r>
              <a:rPr lang="zh-CN" altLang="en-US" sz="2400" dirty="0"/>
              <a:t>算法</a:t>
            </a:r>
          </a:p>
          <a:p>
            <a:pPr lvl="1">
              <a:buClr>
                <a:schemeClr val="tx1"/>
              </a:buClr>
            </a:pPr>
            <a:r>
              <a:rPr lang="zh-CN" altLang="en-US" sz="1800" dirty="0"/>
              <a:t>图形</a:t>
            </a:r>
            <a:r>
              <a:rPr lang="en-US" altLang="zh-CN" sz="1800" dirty="0"/>
              <a:t>/</a:t>
            </a:r>
            <a:r>
              <a:rPr lang="zh-CN" altLang="en-US" sz="1800" dirty="0"/>
              <a:t>几何数据，类比于图像、声音、文字等信息</a:t>
            </a:r>
            <a:endParaRPr lang="en-US" altLang="zh-CN" sz="1800" dirty="0"/>
          </a:p>
          <a:p>
            <a:pPr lvl="1">
              <a:buClr>
                <a:schemeClr val="tx1"/>
              </a:buClr>
            </a:pPr>
            <a:r>
              <a:rPr lang="zh-CN" altLang="en-US" sz="1800" b="1" dirty="0"/>
              <a:t>形体</a:t>
            </a:r>
            <a:r>
              <a:rPr lang="en-US" altLang="zh-CN" sz="1800" dirty="0"/>
              <a:t>(</a:t>
            </a:r>
            <a:r>
              <a:rPr lang="zh-CN" altLang="en-US" sz="1800" dirty="0"/>
              <a:t>曲面</a:t>
            </a:r>
            <a:r>
              <a:rPr lang="en-US" altLang="zh-CN" sz="1800" dirty="0"/>
              <a:t>)/</a:t>
            </a:r>
            <a:r>
              <a:rPr lang="zh-CN" altLang="en-US" sz="1800" b="1" dirty="0"/>
              <a:t>位置</a:t>
            </a:r>
            <a:r>
              <a:rPr lang="en-US" altLang="zh-CN" sz="1800" dirty="0"/>
              <a:t>(</a:t>
            </a:r>
            <a:r>
              <a:rPr lang="zh-CN" altLang="en-US" sz="1800" dirty="0"/>
              <a:t>属性</a:t>
            </a:r>
            <a:r>
              <a:rPr lang="en-US" altLang="zh-CN" sz="1800" dirty="0"/>
              <a:t>)/</a:t>
            </a:r>
            <a:r>
              <a:rPr lang="zh-CN" altLang="en-US" sz="1800" b="1" dirty="0"/>
              <a:t>空间变换</a:t>
            </a:r>
            <a:r>
              <a:rPr lang="zh-CN" altLang="en-US" sz="1800" dirty="0"/>
              <a:t>的数学表达与计算机存储方式</a:t>
            </a:r>
            <a:endParaRPr lang="en-US" altLang="zh-CN" sz="1800" dirty="0"/>
          </a:p>
          <a:p>
            <a:pPr lvl="1">
              <a:buClr>
                <a:schemeClr val="tx1"/>
              </a:buClr>
            </a:pPr>
            <a:r>
              <a:rPr lang="zh-CN" altLang="en-US" sz="1800" dirty="0"/>
              <a:t>算法</a:t>
            </a:r>
            <a:r>
              <a:rPr lang="en-US" altLang="zh-CN" sz="1800" dirty="0"/>
              <a:t>(</a:t>
            </a:r>
            <a:r>
              <a:rPr lang="zh-CN" altLang="en-US" sz="1800" dirty="0"/>
              <a:t>数学的可视化方式</a:t>
            </a:r>
            <a:r>
              <a:rPr lang="en-US" altLang="zh-CN" sz="1800" dirty="0"/>
              <a:t>)</a:t>
            </a:r>
            <a:r>
              <a:rPr lang="zh-CN" altLang="en-US" sz="1800" dirty="0"/>
              <a:t>：线性代数、微积分、数值计算、空间解析</a:t>
            </a:r>
            <a:endParaRPr lang="en-US" altLang="zh-CN" sz="1800" dirty="0"/>
          </a:p>
          <a:p>
            <a:pPr marL="457200" lvl="1" indent="0">
              <a:buClr>
                <a:schemeClr val="tx1"/>
              </a:buClr>
              <a:buNone/>
            </a:pPr>
            <a:r>
              <a:rPr lang="en-US" altLang="zh-CN" sz="1800" dirty="0"/>
              <a:t>   </a:t>
            </a:r>
            <a:r>
              <a:rPr lang="zh-CN" altLang="en-US" sz="1800" dirty="0"/>
              <a:t>几何。。</a:t>
            </a:r>
          </a:p>
          <a:p>
            <a:pPr lvl="1">
              <a:buClr>
                <a:schemeClr val="tx1"/>
              </a:buClr>
            </a:pPr>
            <a:endParaRPr lang="zh-CN" altLang="en-US" sz="1800" dirty="0"/>
          </a:p>
          <a:p>
            <a:endParaRPr lang="zh-CN" altLang="en-US" dirty="0"/>
          </a:p>
        </p:txBody>
      </p:sp>
      <p:pic>
        <p:nvPicPr>
          <p:cNvPr id="6" name="图片 5"/>
          <p:cNvPicPr>
            <a:picLocks noChangeAspect="1"/>
          </p:cNvPicPr>
          <p:nvPr/>
        </p:nvPicPr>
        <p:blipFill>
          <a:blip r:embed="rId2"/>
          <a:stretch>
            <a:fillRect/>
          </a:stretch>
        </p:blipFill>
        <p:spPr>
          <a:xfrm>
            <a:off x="3030524" y="5003651"/>
            <a:ext cx="2996059" cy="1725357"/>
          </a:xfrm>
          <a:prstGeom prst="rect">
            <a:avLst/>
          </a:prstGeom>
        </p:spPr>
      </p:pic>
      <p:pic>
        <p:nvPicPr>
          <p:cNvPr id="7" name="图片 6"/>
          <p:cNvPicPr>
            <a:picLocks noChangeAspect="1"/>
          </p:cNvPicPr>
          <p:nvPr/>
        </p:nvPicPr>
        <p:blipFill>
          <a:blip r:embed="rId3"/>
          <a:stretch>
            <a:fillRect/>
          </a:stretch>
        </p:blipFill>
        <p:spPr>
          <a:xfrm>
            <a:off x="6026584" y="5003650"/>
            <a:ext cx="2215399" cy="1725357"/>
          </a:xfrm>
          <a:prstGeom prst="rect">
            <a:avLst/>
          </a:prstGeom>
        </p:spPr>
      </p:pic>
      <p:grpSp>
        <p:nvGrpSpPr>
          <p:cNvPr id="12" name="组合 11"/>
          <p:cNvGrpSpPr/>
          <p:nvPr/>
        </p:nvGrpSpPr>
        <p:grpSpPr>
          <a:xfrm>
            <a:off x="595768" y="5501490"/>
            <a:ext cx="2106792" cy="721360"/>
            <a:chOff x="565288" y="5257650"/>
            <a:chExt cx="2106792" cy="721360"/>
          </a:xfrm>
        </p:grpSpPr>
        <p:pic>
          <p:nvPicPr>
            <p:cNvPr id="10" name="图片 9" descr="Actions help hint Icon | Oxygen Iconset | Oxygen 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88" y="5257650"/>
              <a:ext cx="721360" cy="721360"/>
            </a:xfrm>
            <a:prstGeom prst="rect">
              <a:avLst/>
            </a:prstGeom>
          </p:spPr>
        </p:pic>
        <p:sp>
          <p:nvSpPr>
            <p:cNvPr id="8" name="文本框 7"/>
            <p:cNvSpPr txBox="1"/>
            <p:nvPr/>
          </p:nvSpPr>
          <p:spPr>
            <a:xfrm>
              <a:off x="1452880" y="5588000"/>
              <a:ext cx="184731" cy="369332"/>
            </a:xfrm>
            <a:prstGeom prst="rect">
              <a:avLst/>
            </a:prstGeom>
            <a:noFill/>
          </p:spPr>
          <p:txBody>
            <a:bodyPr wrap="none" rtlCol="0">
              <a:spAutoFit/>
            </a:bodyPr>
            <a:lstStyle/>
            <a:p>
              <a:endParaRPr lang="zh-CN" altLang="en-US" dirty="0"/>
            </a:p>
          </p:txBody>
        </p:sp>
        <p:sp>
          <p:nvSpPr>
            <p:cNvPr id="11" name="文本框 10"/>
            <p:cNvSpPr txBox="1"/>
            <p:nvPr/>
          </p:nvSpPr>
          <p:spPr>
            <a:xfrm>
              <a:off x="1317128" y="5313680"/>
              <a:ext cx="1354952" cy="584775"/>
            </a:xfrm>
            <a:prstGeom prst="rect">
              <a:avLst/>
            </a:prstGeom>
            <a:noFill/>
          </p:spPr>
          <p:txBody>
            <a:bodyPr wrap="square" rtlCol="0">
              <a:prstTxWarp prst="textCanUp">
                <a:avLst/>
              </a:prstTxWarp>
              <a:spAutoFit/>
            </a:bodyPr>
            <a:lstStyle/>
            <a:p>
              <a:r>
                <a:rPr lang="en-US" altLang="zh-CN" sz="3200" b="1" dirty="0">
                  <a:solidFill>
                    <a:srgbClr val="FFC000"/>
                  </a:solidFill>
                </a:rPr>
                <a:t>Run it</a:t>
              </a:r>
              <a:r>
                <a:rPr lang="zh-CN" altLang="en-US" sz="3200" b="1" dirty="0">
                  <a:solidFill>
                    <a:srgbClr val="FFC000"/>
                  </a:solidFill>
                </a:rPr>
                <a:t>！</a:t>
              </a:r>
            </a:p>
          </p:txBody>
        </p:sp>
      </p:grpSp>
      <p:sp>
        <p:nvSpPr>
          <p:cNvPr id="14" name="文本框 13"/>
          <p:cNvSpPr txBox="1"/>
          <p:nvPr/>
        </p:nvSpPr>
        <p:spPr>
          <a:xfrm>
            <a:off x="3030523" y="5003650"/>
            <a:ext cx="1011815" cy="338554"/>
          </a:xfrm>
          <a:prstGeom prst="rect">
            <a:avLst/>
          </a:prstGeom>
          <a:solidFill>
            <a:srgbClr val="464DD9">
              <a:alpha val="52941"/>
            </a:srgbClr>
          </a:solidFill>
        </p:spPr>
        <p:txBody>
          <a:bodyPr wrap="none" rtlCol="0">
            <a:spAutoFit/>
          </a:bodyPr>
          <a:lstStyle/>
          <a:p>
            <a:r>
              <a:rPr lang="zh-CN" altLang="en-US" sz="1600" b="1" dirty="0">
                <a:solidFill>
                  <a:srgbClr val="99CC67"/>
                </a:solidFill>
              </a:rPr>
              <a:t>虚拟城市</a:t>
            </a:r>
          </a:p>
        </p:txBody>
      </p:sp>
      <p:sp>
        <p:nvSpPr>
          <p:cNvPr id="15" name="文本框 14"/>
          <p:cNvSpPr txBox="1"/>
          <p:nvPr/>
        </p:nvSpPr>
        <p:spPr>
          <a:xfrm>
            <a:off x="7230168" y="6390453"/>
            <a:ext cx="1011815" cy="338554"/>
          </a:xfrm>
          <a:prstGeom prst="rect">
            <a:avLst/>
          </a:prstGeom>
          <a:solidFill>
            <a:srgbClr val="464DD9">
              <a:alpha val="52941"/>
            </a:srgbClr>
          </a:solidFill>
        </p:spPr>
        <p:txBody>
          <a:bodyPr wrap="none" rtlCol="0">
            <a:spAutoFit/>
          </a:bodyPr>
          <a:lstStyle/>
          <a:p>
            <a:r>
              <a:rPr lang="zh-CN" altLang="en-US" sz="1600" b="1" dirty="0">
                <a:solidFill>
                  <a:srgbClr val="99CC67"/>
                </a:solidFill>
              </a:rPr>
              <a:t>烟花动画</a:t>
            </a:r>
          </a:p>
        </p:txBody>
      </p:sp>
    </p:spTree>
    <p:extLst>
      <p:ext uri="{BB962C8B-B14F-4D97-AF65-F5344CB8AC3E}">
        <p14:creationId xmlns:p14="http://schemas.microsoft.com/office/powerpoint/2010/main" val="4057014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38839" y="1552433"/>
            <a:ext cx="6284599" cy="3055769"/>
          </a:xfrm>
          <a:prstGeom prst="rect">
            <a:avLst/>
          </a:prstGeom>
        </p:spPr>
      </p:pic>
      <p:sp>
        <p:nvSpPr>
          <p:cNvPr id="2" name="标题 1"/>
          <p:cNvSpPr>
            <a:spLocks noGrp="1"/>
          </p:cNvSpPr>
          <p:nvPr>
            <p:ph type="title"/>
          </p:nvPr>
        </p:nvSpPr>
        <p:spPr/>
        <p:txBody>
          <a:bodyPr/>
          <a:lstStyle/>
          <a:p>
            <a:r>
              <a:rPr lang="zh-CN" altLang="en-US" dirty="0"/>
              <a:t>图形系统与图形</a:t>
            </a:r>
            <a:r>
              <a:rPr lang="en-US" altLang="zh-CN" dirty="0"/>
              <a:t>API</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7" name="内容占位符 2"/>
          <p:cNvSpPr txBox="1">
            <a:spLocks/>
          </p:cNvSpPr>
          <p:nvPr/>
        </p:nvSpPr>
        <p:spPr>
          <a:xfrm>
            <a:off x="565288" y="1524373"/>
            <a:ext cx="7886700" cy="4676799"/>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图形系统</a:t>
            </a:r>
            <a:endParaRPr lang="en-US" altLang="zh-CN" sz="2400" dirty="0"/>
          </a:p>
          <a:p>
            <a:endParaRPr lang="en-US" altLang="zh-CN" sz="2400" dirty="0"/>
          </a:p>
          <a:p>
            <a:endParaRPr lang="en-US" altLang="zh-CN" sz="2400" dirty="0"/>
          </a:p>
          <a:p>
            <a:endParaRPr lang="zh-CN" altLang="en-US" sz="2400" dirty="0"/>
          </a:p>
          <a:p>
            <a:endParaRPr lang="en-US" altLang="zh-CN" sz="2400" dirty="0"/>
          </a:p>
          <a:p>
            <a:endParaRPr lang="en-US" altLang="zh-CN" sz="2400" dirty="0"/>
          </a:p>
          <a:p>
            <a:endParaRPr lang="en-US" altLang="zh-CN" sz="2400" dirty="0"/>
          </a:p>
          <a:p>
            <a:r>
              <a:rPr lang="zh-CN" altLang="en-US" sz="2400" dirty="0"/>
              <a:t>图形</a:t>
            </a:r>
            <a:r>
              <a:rPr lang="en-US" altLang="zh-CN" sz="2400" dirty="0"/>
              <a:t>API</a:t>
            </a:r>
            <a:endParaRPr lang="zh-CN" altLang="en-US" sz="2400" dirty="0"/>
          </a:p>
          <a:p>
            <a:pPr lvl="1">
              <a:buClr>
                <a:schemeClr val="tx1"/>
              </a:buClr>
            </a:pPr>
            <a:endParaRPr lang="en-US" altLang="zh-CN" sz="1800" b="1" dirty="0">
              <a:solidFill>
                <a:srgbClr val="7030A0"/>
              </a:solidFill>
            </a:endParaRPr>
          </a:p>
          <a:p>
            <a:pPr lvl="1">
              <a:buClr>
                <a:schemeClr val="tx1"/>
              </a:buClr>
            </a:pPr>
            <a:r>
              <a:rPr lang="zh-CN" altLang="en-US" sz="1800" b="1" dirty="0">
                <a:solidFill>
                  <a:srgbClr val="7030A0"/>
                </a:solidFill>
              </a:rPr>
              <a:t>控制显卡的编程接口，计算与存储资源</a:t>
            </a:r>
            <a:endParaRPr lang="zh-CN" altLang="en-US" sz="1800" dirty="0"/>
          </a:p>
          <a:p>
            <a:pPr lvl="1">
              <a:buClr>
                <a:schemeClr val="tx1"/>
              </a:buClr>
            </a:pPr>
            <a:r>
              <a:rPr lang="zh-CN" altLang="en-US" sz="1800" b="1" dirty="0">
                <a:solidFill>
                  <a:srgbClr val="7030A0"/>
                </a:solidFill>
              </a:rPr>
              <a:t>输入显示内容，如三维场景</a:t>
            </a:r>
            <a:r>
              <a:rPr lang="en-US" altLang="zh-CN" sz="1800" b="1" dirty="0">
                <a:solidFill>
                  <a:srgbClr val="7030A0"/>
                </a:solidFill>
              </a:rPr>
              <a:t>/</a:t>
            </a:r>
            <a:r>
              <a:rPr lang="zh-CN" altLang="en-US" sz="1800" b="1" dirty="0">
                <a:solidFill>
                  <a:srgbClr val="7030A0"/>
                </a:solidFill>
              </a:rPr>
              <a:t>模型，生成输出图像</a:t>
            </a:r>
            <a:endParaRPr lang="en-US" altLang="zh-CN" sz="1800" b="1" dirty="0">
              <a:solidFill>
                <a:srgbClr val="7030A0"/>
              </a:solidFill>
            </a:endParaRPr>
          </a:p>
          <a:p>
            <a:pPr lvl="1">
              <a:buClr>
                <a:schemeClr val="tx1"/>
              </a:buClr>
            </a:pPr>
            <a:endParaRPr lang="en-US" altLang="zh-CN" sz="1800" dirty="0"/>
          </a:p>
          <a:p>
            <a:pPr lvl="1">
              <a:buClr>
                <a:schemeClr val="tx1"/>
              </a:buClr>
            </a:pPr>
            <a:endParaRPr lang="zh-CN" altLang="en-US" sz="1800" dirty="0"/>
          </a:p>
          <a:p>
            <a:endParaRPr lang="zh-CN" altLang="en-US" dirty="0"/>
          </a:p>
        </p:txBody>
      </p:sp>
    </p:spTree>
    <p:extLst>
      <p:ext uri="{BB962C8B-B14F-4D97-AF65-F5344CB8AC3E}">
        <p14:creationId xmlns:p14="http://schemas.microsoft.com/office/powerpoint/2010/main" val="2651487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3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5924</TotalTime>
  <Words>4247</Words>
  <Application>Microsoft Office PowerPoint</Application>
  <PresentationFormat>全屏显示(4:3)</PresentationFormat>
  <Paragraphs>622</Paragraphs>
  <Slides>52</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04b</vt:lpstr>
      <vt:lpstr>ZztexMono-Regular</vt:lpstr>
      <vt:lpstr>华文新魏</vt:lpstr>
      <vt:lpstr>微软雅黑</vt:lpstr>
      <vt:lpstr>微软雅黑</vt:lpstr>
      <vt:lpstr>叶根友唐楷字体</vt:lpstr>
      <vt:lpstr>Arial</vt:lpstr>
      <vt:lpstr>Calibri</vt:lpstr>
      <vt:lpstr>Consolas</vt:lpstr>
      <vt:lpstr>Impact</vt:lpstr>
      <vt:lpstr>Wingdings</vt:lpstr>
      <vt:lpstr>Office 主题</vt:lpstr>
      <vt:lpstr>第二章 图形学编程</vt:lpstr>
      <vt:lpstr>实验 1.1&amp;1.2</vt:lpstr>
      <vt:lpstr>实验一</vt:lpstr>
      <vt:lpstr>大纲</vt:lpstr>
      <vt:lpstr>内容提要</vt:lpstr>
      <vt:lpstr>大纲</vt:lpstr>
      <vt:lpstr>图形编程的应用</vt:lpstr>
      <vt:lpstr>图形编程的要素</vt:lpstr>
      <vt:lpstr>图形系统与图形API</vt:lpstr>
      <vt:lpstr>图形开发的前世今生</vt:lpstr>
      <vt:lpstr>OpenGL v.s. Direct3D</vt:lpstr>
      <vt:lpstr>OpenGL 3.1（2009年5月） </vt:lpstr>
      <vt:lpstr>其它版本 </vt:lpstr>
      <vt:lpstr>图形API的使用</vt:lpstr>
      <vt:lpstr>大纲</vt:lpstr>
      <vt:lpstr>Hello World to OpenGL</vt:lpstr>
      <vt:lpstr>Hello World to OpenGL</vt:lpstr>
      <vt:lpstr>Hello World to OpenGL</vt:lpstr>
      <vt:lpstr>Hello World to OpenGL</vt:lpstr>
      <vt:lpstr>Hello World to OpenGL</vt:lpstr>
      <vt:lpstr>Hello World to OpenGL</vt:lpstr>
      <vt:lpstr>Hello World to OpenGL</vt:lpstr>
      <vt:lpstr>Hello World to OpenGL</vt:lpstr>
      <vt:lpstr>Hello World to OpenGL</vt:lpstr>
      <vt:lpstr>OpenGL库</vt:lpstr>
      <vt:lpstr>OpenGL API接口函数</vt:lpstr>
      <vt:lpstr>OpenGL API接口函数</vt:lpstr>
      <vt:lpstr>OpenGL着色器与GLSL</vt:lpstr>
      <vt:lpstr>OpenGL API的使用</vt:lpstr>
      <vt:lpstr>大纲</vt:lpstr>
      <vt:lpstr>OpenGL中的图元</vt:lpstr>
      <vt:lpstr>图元的种类及用法</vt:lpstr>
      <vt:lpstr>多边形近似与三角剖分</vt:lpstr>
      <vt:lpstr>相机模型</vt:lpstr>
      <vt:lpstr>OpenGL中的相机</vt:lpstr>
      <vt:lpstr>正交视图</vt:lpstr>
      <vt:lpstr>二维观察</vt:lpstr>
      <vt:lpstr>大纲</vt:lpstr>
      <vt:lpstr>OpenGL中的属性</vt:lpstr>
      <vt:lpstr>可见光</vt:lpstr>
      <vt:lpstr>RGB颜色</vt:lpstr>
      <vt:lpstr>手机屏幕</vt:lpstr>
      <vt:lpstr>Hello World to OpenGL</vt:lpstr>
      <vt:lpstr>大纲</vt:lpstr>
      <vt:lpstr>Sierpinski镂垫的OpenGL程序</vt:lpstr>
      <vt:lpstr>代码</vt:lpstr>
      <vt:lpstr>Sierpinski程序的绘制部分</vt:lpstr>
      <vt:lpstr>API调用之后…</vt:lpstr>
      <vt:lpstr>二维Sierpinski镂垫的构造</vt:lpstr>
      <vt:lpstr>三角形细分</vt:lpstr>
      <vt:lpstr>二维到三维</vt:lpstr>
      <vt:lpstr>四面体细分</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401</cp:revision>
  <dcterms:created xsi:type="dcterms:W3CDTF">2016-08-04T07:29:19Z</dcterms:created>
  <dcterms:modified xsi:type="dcterms:W3CDTF">2024-09-09T03:23:48Z</dcterms:modified>
</cp:coreProperties>
</file>